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sldIdLst>
    <p:sldId id="258" r:id="rId2"/>
    <p:sldId id="312" r:id="rId3"/>
    <p:sldId id="313" r:id="rId4"/>
    <p:sldId id="321" r:id="rId5"/>
    <p:sldId id="316" r:id="rId6"/>
    <p:sldId id="323" r:id="rId7"/>
    <p:sldId id="324" r:id="rId8"/>
    <p:sldId id="325" r:id="rId9"/>
    <p:sldId id="336" r:id="rId10"/>
    <p:sldId id="322" r:id="rId11"/>
    <p:sldId id="320" r:id="rId12"/>
    <p:sldId id="319" r:id="rId13"/>
    <p:sldId id="330" r:id="rId14"/>
    <p:sldId id="315" r:id="rId15"/>
    <p:sldId id="328" r:id="rId16"/>
    <p:sldId id="326" r:id="rId17"/>
    <p:sldId id="327" r:id="rId18"/>
    <p:sldId id="329" r:id="rId19"/>
    <p:sldId id="332" r:id="rId20"/>
    <p:sldId id="333" r:id="rId21"/>
    <p:sldId id="334" r:id="rId22"/>
    <p:sldId id="335" r:id="rId23"/>
    <p:sldId id="359" r:id="rId24"/>
    <p:sldId id="337" r:id="rId25"/>
    <p:sldId id="341" r:id="rId26"/>
    <p:sldId id="350" r:id="rId27"/>
    <p:sldId id="351" r:id="rId28"/>
    <p:sldId id="338" r:id="rId29"/>
    <p:sldId id="346" r:id="rId30"/>
    <p:sldId id="343" r:id="rId31"/>
    <p:sldId id="344" r:id="rId32"/>
    <p:sldId id="345" r:id="rId33"/>
    <p:sldId id="347" r:id="rId34"/>
    <p:sldId id="349" r:id="rId35"/>
    <p:sldId id="353" r:id="rId36"/>
    <p:sldId id="354" r:id="rId37"/>
    <p:sldId id="356" r:id="rId38"/>
    <p:sldId id="360" r:id="rId39"/>
    <p:sldId id="355" r:id="rId40"/>
    <p:sldId id="357" r:id="rId41"/>
    <p:sldId id="340" r:id="rId42"/>
    <p:sldId id="358" r:id="rId43"/>
    <p:sldId id="361" r:id="rId4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AC00"/>
    <a:srgbClr val="4F81BD"/>
    <a:srgbClr val="BCCFE6"/>
    <a:srgbClr val="BBCF00"/>
    <a:srgbClr val="85A7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3" autoAdjust="0"/>
    <p:restoredTop sz="94660"/>
  </p:normalViewPr>
  <p:slideViewPr>
    <p:cSldViewPr snapToGrid="0">
      <p:cViewPr varScale="1">
        <p:scale>
          <a:sx n="67" d="100"/>
          <a:sy n="67" d="100"/>
        </p:scale>
        <p:origin x="1554"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F59B93-84A0-4485-9FCD-465B4EAB5074}" type="datetimeFigureOut">
              <a:rPr lang="en-US" smtClean="0"/>
              <a:t>7/8/2015</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C3DE3F-D75A-41A6-BB83-6A0C1B07598C}" type="slidenum">
              <a:rPr lang="en-US" smtClean="0"/>
              <a:t>‹Nº›</a:t>
            </a:fld>
            <a:endParaRPr lang="en-US"/>
          </a:p>
        </p:txBody>
      </p:sp>
    </p:spTree>
    <p:extLst>
      <p:ext uri="{BB962C8B-B14F-4D97-AF65-F5344CB8AC3E}">
        <p14:creationId xmlns:p14="http://schemas.microsoft.com/office/powerpoint/2010/main" val="2346765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D078142F-B6F4-475F-A18D-D971CE02DC9D}" type="datetimeFigureOut">
              <a:rPr lang="es-ES" smtClean="0">
                <a:solidFill>
                  <a:prstClr val="black">
                    <a:tint val="75000"/>
                  </a:prstClr>
                </a:solidFill>
              </a:rPr>
              <a:pPr/>
              <a:t>08/07/2015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95DE3E1-5667-424F-8369-148AF697046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87546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078142F-B6F4-475F-A18D-D971CE02DC9D}" type="datetimeFigureOut">
              <a:rPr lang="es-ES" smtClean="0">
                <a:solidFill>
                  <a:prstClr val="black">
                    <a:tint val="75000"/>
                  </a:prstClr>
                </a:solidFill>
              </a:rPr>
              <a:pPr/>
              <a:t>08/07/2015</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95DE3E1-5667-424F-8369-148AF697046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80339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078142F-B6F4-475F-A18D-D971CE02DC9D}" type="datetimeFigureOut">
              <a:rPr lang="es-ES" smtClean="0">
                <a:solidFill>
                  <a:prstClr val="black">
                    <a:tint val="75000"/>
                  </a:prstClr>
                </a:solidFill>
              </a:rPr>
              <a:pPr/>
              <a:t>08/07/2015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95DE3E1-5667-424F-8369-148AF697046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0855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078142F-B6F4-475F-A18D-D971CE02DC9D}" type="datetimeFigureOut">
              <a:rPr lang="es-ES" smtClean="0">
                <a:solidFill>
                  <a:prstClr val="black">
                    <a:tint val="75000"/>
                  </a:prstClr>
                </a:solidFill>
              </a:rPr>
              <a:pPr/>
              <a:t>08/07/2015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95DE3E1-5667-424F-8369-148AF697046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013281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30872"/>
            <a:ext cx="8568952" cy="733832"/>
          </a:xfrm>
        </p:spPr>
        <p:txBody>
          <a:bodyPr/>
          <a:lstStyle>
            <a:lvl1pPr>
              <a:defRPr baseline="0">
                <a:latin typeface="Arial" pitchFamily="34" charset="0"/>
                <a:ea typeface="+mn-ea"/>
              </a:defRPr>
            </a:lvl1pPr>
            <a:extLst/>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162956964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5" name="Rounded Rectangle 14"/>
          <p:cNvSpPr/>
          <p:nvPr/>
        </p:nvSpPr>
        <p:spPr>
          <a:xfrm>
            <a:off x="323528" y="332656"/>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3616424"/>
            <a:ext cx="7772400" cy="1828800"/>
          </a:xfrm>
        </p:spPr>
        <p:txBody>
          <a:bodyPr lIns="45720" rIns="45720" bIns="45720" anchor="ctr" anchorCtr="0"/>
          <a:lstStyle>
            <a:lvl1pPr algn="ctr">
              <a:defRPr sz="4500" b="1" baseline="0">
                <a:solidFill>
                  <a:srgbClr val="FF7619"/>
                </a:solidFill>
                <a:effectLst/>
                <a:latin typeface="Arial" pitchFamily="34" charset="0"/>
                <a:ea typeface="+mn-ea"/>
              </a:defRPr>
            </a:lvl1pPr>
            <a:extLst/>
          </a:lstStyle>
          <a:p>
            <a:r>
              <a:rPr kumimoji="0" lang="en-US" dirty="0" smtClean="0"/>
              <a:t>Click to edit Master title style</a:t>
            </a:r>
            <a:endParaRPr kumimoji="0" lang="en-US" dirty="0"/>
          </a:p>
        </p:txBody>
      </p:sp>
      <p:sp>
        <p:nvSpPr>
          <p:cNvPr id="20" name="Subtitle 19"/>
          <p:cNvSpPr>
            <a:spLocks noGrp="1"/>
          </p:cNvSpPr>
          <p:nvPr>
            <p:ph type="subTitle" idx="1"/>
          </p:nvPr>
        </p:nvSpPr>
        <p:spPr>
          <a:xfrm>
            <a:off x="3635896" y="5538936"/>
            <a:ext cx="5112568" cy="914400"/>
          </a:xfrm>
        </p:spPr>
        <p:txBody>
          <a:bodyPr lIns="182880" tIns="0" anchor="b" anchorCtr="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pic>
        <p:nvPicPr>
          <p:cNvPr id="12" name="Picture 11" descr="logofire-lowresolution.png"/>
          <p:cNvPicPr>
            <a:picLocks noChangeAspect="1"/>
          </p:cNvPicPr>
          <p:nvPr userDrawn="1"/>
        </p:nvPicPr>
        <p:blipFill>
          <a:blip r:embed="rId2" cstate="print"/>
          <a:stretch>
            <a:fillRect/>
          </a:stretch>
        </p:blipFill>
        <p:spPr>
          <a:xfrm>
            <a:off x="2968723" y="583269"/>
            <a:ext cx="2971429" cy="2701715"/>
          </a:xfrm>
          <a:prstGeom prst="rect">
            <a:avLst/>
          </a:prstGeom>
        </p:spPr>
      </p:pic>
      <p:pic>
        <p:nvPicPr>
          <p:cNvPr id="11266" name="Picture 2" descr="http://cordis.europa.eu/fp7/ict/fire/images/firefs.gif"/>
          <p:cNvPicPr>
            <a:picLocks noChangeAspect="1" noChangeArrowheads="1"/>
          </p:cNvPicPr>
          <p:nvPr userDrawn="1"/>
        </p:nvPicPr>
        <p:blipFill>
          <a:blip r:embed="rId3" cstate="print"/>
          <a:srcRect/>
          <a:stretch>
            <a:fillRect/>
          </a:stretch>
        </p:blipFill>
        <p:spPr bwMode="auto">
          <a:xfrm>
            <a:off x="2160978" y="5477845"/>
            <a:ext cx="575283" cy="573210"/>
          </a:xfrm>
          <a:prstGeom prst="rect">
            <a:avLst/>
          </a:prstGeom>
          <a:noFill/>
        </p:spPr>
      </p:pic>
      <p:pic>
        <p:nvPicPr>
          <p:cNvPr id="1026" name="Picture 2" descr="jaune"/>
          <p:cNvPicPr>
            <a:picLocks noChangeAspect="1" noChangeArrowheads="1"/>
          </p:cNvPicPr>
          <p:nvPr userDrawn="1"/>
        </p:nvPicPr>
        <p:blipFill>
          <a:blip r:embed="rId4" cstate="print"/>
          <a:srcRect/>
          <a:stretch>
            <a:fillRect/>
          </a:stretch>
        </p:blipFill>
        <p:spPr bwMode="auto">
          <a:xfrm>
            <a:off x="1187624" y="5610659"/>
            <a:ext cx="648072" cy="440396"/>
          </a:xfrm>
          <a:prstGeom prst="rect">
            <a:avLst/>
          </a:prstGeom>
          <a:noFill/>
          <a:ln w="9525">
            <a:noFill/>
            <a:miter lim="800000"/>
            <a:headEnd/>
            <a:tailEnd/>
          </a:ln>
        </p:spPr>
      </p:pic>
      <p:sp>
        <p:nvSpPr>
          <p:cNvPr id="4" name="TextBox 3"/>
          <p:cNvSpPr txBox="1"/>
          <p:nvPr userDrawn="1"/>
        </p:nvSpPr>
        <p:spPr>
          <a:xfrm>
            <a:off x="323528" y="6085165"/>
            <a:ext cx="3312368" cy="415498"/>
          </a:xfrm>
          <a:prstGeom prst="rect">
            <a:avLst/>
          </a:prstGeom>
          <a:noFill/>
        </p:spPr>
        <p:txBody>
          <a:bodyPr wrap="square" rtlCol="0">
            <a:spAutoFit/>
          </a:bodyPr>
          <a:lstStyle/>
          <a:p>
            <a:pPr algn="ctr"/>
            <a:r>
              <a:rPr lang="en-US" sz="700" dirty="0" smtClean="0">
                <a:solidFill>
                  <a:prstClr val="black"/>
                </a:solidFill>
              </a:rPr>
              <a:t>This project has received funding from the European Union’s Seventh Framework </a:t>
            </a:r>
            <a:r>
              <a:rPr lang="en-US" sz="700" dirty="0" err="1" smtClean="0">
                <a:solidFill>
                  <a:prstClr val="black"/>
                </a:solidFill>
              </a:rPr>
              <a:t>Programme</a:t>
            </a:r>
            <a:r>
              <a:rPr lang="en-US" sz="700" dirty="0" smtClean="0">
                <a:solidFill>
                  <a:prstClr val="black"/>
                </a:solidFill>
              </a:rPr>
              <a:t> for research, technological development and demonstration under grant agreement no 318389</a:t>
            </a:r>
          </a:p>
        </p:txBody>
      </p:sp>
    </p:spTree>
    <p:extLst>
      <p:ext uri="{BB962C8B-B14F-4D97-AF65-F5344CB8AC3E}">
        <p14:creationId xmlns:p14="http://schemas.microsoft.com/office/powerpoint/2010/main" val="822467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8193" name="Picture 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280515" y="6041113"/>
            <a:ext cx="717563" cy="720000"/>
          </a:xfrm>
          <a:prstGeom prst="rect">
            <a:avLst/>
          </a:prstGeom>
          <a:noFill/>
        </p:spPr>
      </p:pic>
    </p:spTree>
    <p:extLst>
      <p:ext uri="{BB962C8B-B14F-4D97-AF65-F5344CB8AC3E}">
        <p14:creationId xmlns:p14="http://schemas.microsoft.com/office/powerpoint/2010/main" val="26703033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078142F-B6F4-475F-A18D-D971CE02DC9D}" type="datetimeFigureOut">
              <a:rPr lang="es-ES" smtClean="0">
                <a:solidFill>
                  <a:prstClr val="black">
                    <a:tint val="75000"/>
                  </a:prstClr>
                </a:solidFill>
              </a:rPr>
              <a:pPr/>
              <a:t>08/07/2015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95DE3E1-5667-424F-8369-148AF697046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702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078142F-B6F4-475F-A18D-D971CE02DC9D}" type="datetimeFigureOut">
              <a:rPr lang="es-ES" smtClean="0">
                <a:solidFill>
                  <a:prstClr val="black">
                    <a:tint val="75000"/>
                  </a:prstClr>
                </a:solidFill>
              </a:rPr>
              <a:pPr/>
              <a:t>08/07/2015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95DE3E1-5667-424F-8369-148AF697046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26271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D078142F-B6F4-475F-A18D-D971CE02DC9D}" type="datetimeFigureOut">
              <a:rPr lang="es-ES" smtClean="0">
                <a:solidFill>
                  <a:prstClr val="black">
                    <a:tint val="75000"/>
                  </a:prstClr>
                </a:solidFill>
              </a:rPr>
              <a:pPr/>
              <a:t>08/07/2015</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95DE3E1-5667-424F-8369-148AF697046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230184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D078142F-B6F4-475F-A18D-D971CE02DC9D}" type="datetimeFigureOut">
              <a:rPr lang="es-ES" smtClean="0">
                <a:solidFill>
                  <a:prstClr val="black">
                    <a:tint val="75000"/>
                  </a:prstClr>
                </a:solidFill>
              </a:rPr>
              <a:pPr/>
              <a:t>08/07/2015</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695DE3E1-5667-424F-8369-148AF697046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60322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D078142F-B6F4-475F-A18D-D971CE02DC9D}" type="datetimeFigureOut">
              <a:rPr lang="es-ES" smtClean="0">
                <a:solidFill>
                  <a:prstClr val="black">
                    <a:tint val="75000"/>
                  </a:prstClr>
                </a:solidFill>
              </a:rPr>
              <a:pPr/>
              <a:t>08/07/2015</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695DE3E1-5667-424F-8369-148AF697046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91550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504640"/>
            <a:ext cx="9144000" cy="1380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2239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Rectángulo 1"/>
          <p:cNvSpPr/>
          <p:nvPr userDrawn="1"/>
        </p:nvSpPr>
        <p:spPr>
          <a:xfrm>
            <a:off x="0" y="5473148"/>
            <a:ext cx="9144000" cy="1384852"/>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4504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078142F-B6F4-475F-A18D-D971CE02DC9D}" type="datetimeFigureOut">
              <a:rPr lang="es-ES" smtClean="0">
                <a:solidFill>
                  <a:prstClr val="black">
                    <a:tint val="75000"/>
                  </a:prstClr>
                </a:solidFill>
              </a:rPr>
              <a:pPr/>
              <a:t>08/07/2015</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95DE3E1-5667-424F-8369-148AF697046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14186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8142F-B6F4-475F-A18D-D971CE02DC9D}" type="datetimeFigureOut">
              <a:rPr lang="es-ES" smtClean="0">
                <a:solidFill>
                  <a:prstClr val="black">
                    <a:tint val="75000"/>
                  </a:prstClr>
                </a:solidFill>
              </a:rPr>
              <a:pPr/>
              <a:t>08/07/2015</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solidFill>
                <a:prstClr val="black">
                  <a:tint val="75000"/>
                </a:prstClr>
              </a:solidFill>
            </a:endParaRPr>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DE3E1-5667-424F-8369-148AF697046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678954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90" r:id="rId8"/>
    <p:sldLayoutId id="2147483680" r:id="rId9"/>
    <p:sldLayoutId id="2147483681" r:id="rId10"/>
    <p:sldLayoutId id="2147483682" r:id="rId11"/>
    <p:sldLayoutId id="2147483683" r:id="rId12"/>
    <p:sldLayoutId id="2147483689" r:id="rId13"/>
    <p:sldLayoutId id="2147483685" r:id="rId14"/>
    <p:sldLayoutId id="2147483688"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github.com/geojson/geojson-spec/wiki"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9"/>
          <p:cNvPicPr>
            <a:picLocks noChangeAspect="1" noChangeArrowheads="1"/>
          </p:cNvPicPr>
          <p:nvPr/>
        </p:nvPicPr>
        <p:blipFill>
          <a:blip r:embed="rId2" cstate="print"/>
          <a:srcRect/>
          <a:stretch>
            <a:fillRect/>
          </a:stretch>
        </p:blipFill>
        <p:spPr bwMode="auto">
          <a:xfrm>
            <a:off x="2005012" y="231775"/>
            <a:ext cx="5429288" cy="3190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3"/>
          <p:cNvSpPr>
            <a:spLocks noChangeArrowheads="1"/>
          </p:cNvSpPr>
          <p:nvPr/>
        </p:nvSpPr>
        <p:spPr bwMode="auto">
          <a:xfrm>
            <a:off x="0" y="4221163"/>
            <a:ext cx="9144000" cy="2636837"/>
          </a:xfrm>
          <a:prstGeom prst="rect">
            <a:avLst/>
          </a:prstGeom>
          <a:solidFill>
            <a:srgbClr val="0070C0"/>
          </a:solidFill>
          <a:ln w="9525" algn="ctr">
            <a:solidFill>
              <a:srgbClr val="9BCC39"/>
            </a:solidFill>
            <a:miter lim="800000"/>
            <a:headEnd/>
            <a:tailEnd/>
          </a:ln>
        </p:spPr>
        <p:txBody>
          <a:bodyPr wrap="none" anchor="ctr"/>
          <a:lstStyle/>
          <a:p>
            <a:pPr algn="ctr">
              <a:defRPr/>
            </a:pPr>
            <a:endParaRPr lang="en-US" altLang="ja-JP" dirty="0">
              <a:solidFill>
                <a:schemeClr val="bg1"/>
              </a:solidFill>
              <a:latin typeface="+mn-lt"/>
              <a:ea typeface="+mn-ea"/>
            </a:endParaRPr>
          </a:p>
        </p:txBody>
      </p:sp>
      <p:sp>
        <p:nvSpPr>
          <p:cNvPr id="2051" name="TextBox 10"/>
          <p:cNvSpPr txBox="1">
            <a:spLocks noChangeArrowheads="1"/>
          </p:cNvSpPr>
          <p:nvPr/>
        </p:nvSpPr>
        <p:spPr bwMode="auto">
          <a:xfrm>
            <a:off x="2194114" y="3422651"/>
            <a:ext cx="5049459"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no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s-ES" sz="4400" b="1" cap="small" dirty="0" smtClean="0">
                <a:solidFill>
                  <a:srgbClr val="007CC3"/>
                </a:solidFill>
                <a:latin typeface="Verdana" panose="020B0604030504040204" pitchFamily="34" charset="0"/>
              </a:rPr>
              <a:t>SmartSantander</a:t>
            </a:r>
            <a:endParaRPr lang="en-US" altLang="es-ES" sz="4400" b="1" cap="small" dirty="0">
              <a:solidFill>
                <a:srgbClr val="007CC3"/>
              </a:solidFill>
              <a:latin typeface="Verdana" panose="020B0604030504040204" pitchFamily="34" charset="0"/>
            </a:endParaRPr>
          </a:p>
        </p:txBody>
      </p:sp>
      <p:sp>
        <p:nvSpPr>
          <p:cNvPr id="2056" name="TextBox 12"/>
          <p:cNvSpPr txBox="1">
            <a:spLocks noChangeArrowheads="1"/>
          </p:cNvSpPr>
          <p:nvPr/>
        </p:nvSpPr>
        <p:spPr bwMode="auto">
          <a:xfrm>
            <a:off x="0" y="4221162"/>
            <a:ext cx="9144000"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tIns="180000" rIns="180000" bIns="72000" anchor="ctr" anchorCtr="0">
            <a:no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457200" eaLnBrk="1" hangingPunct="1"/>
            <a:r>
              <a:rPr lang="en-US" altLang="es-ES" sz="3600" b="1" cap="all" dirty="0" smtClean="0">
                <a:solidFill>
                  <a:schemeClr val="bg1"/>
                </a:solidFill>
                <a:latin typeface="Calibri"/>
                <a:ea typeface="+mn-ea"/>
              </a:rPr>
              <a:t>Experimentation on</a:t>
            </a:r>
          </a:p>
          <a:p>
            <a:pPr algn="ctr" defTabSz="457200" eaLnBrk="1" hangingPunct="1"/>
            <a:r>
              <a:rPr lang="en-US" altLang="es-ES" sz="3600" b="1" cap="all" dirty="0" smtClean="0">
                <a:solidFill>
                  <a:schemeClr val="bg1"/>
                </a:solidFill>
                <a:latin typeface="Calibri"/>
                <a:ea typeface="+mn-ea"/>
              </a:rPr>
              <a:t>a real smart city deployment</a:t>
            </a:r>
          </a:p>
          <a:p>
            <a:pPr algn="ctr" eaLnBrk="1" hangingPunct="1"/>
            <a:endParaRPr lang="en-US" altLang="es-ES" dirty="0" smtClean="0">
              <a:solidFill>
                <a:schemeClr val="bg1"/>
              </a:solidFill>
              <a:latin typeface="Calibri" panose="020F0502020204030204" pitchFamily="34" charset="0"/>
            </a:endParaRPr>
          </a:p>
          <a:p>
            <a:pPr lvl="0" defTabSz="457200" eaLnBrk="1" hangingPunct="1">
              <a:spcAft>
                <a:spcPts val="600"/>
              </a:spcAft>
              <a:tabLst>
                <a:tab pos="538163" algn="l"/>
                <a:tab pos="7894638" algn="r"/>
              </a:tabLst>
            </a:pPr>
            <a:r>
              <a:rPr lang="en-US" sz="2000" b="1" dirty="0" smtClean="0">
                <a:solidFill>
                  <a:srgbClr val="BCCFE6"/>
                </a:solidFill>
                <a:latin typeface="Calibri"/>
                <a:ea typeface="+mn-ea"/>
              </a:rPr>
              <a:t>		Pablo Sotres</a:t>
            </a:r>
          </a:p>
          <a:p>
            <a:pPr lvl="0" defTabSz="457200" eaLnBrk="1" hangingPunct="1">
              <a:tabLst>
                <a:tab pos="538163" algn="l"/>
                <a:tab pos="7894638" algn="r"/>
              </a:tabLst>
            </a:pPr>
            <a:r>
              <a:rPr lang="en-US" sz="1600" dirty="0" smtClean="0">
                <a:solidFill>
                  <a:srgbClr val="4F81BD">
                    <a:lumMod val="60000"/>
                    <a:lumOff val="40000"/>
                  </a:srgbClr>
                </a:solidFill>
                <a:latin typeface="Calibri"/>
                <a:ea typeface="+mn-ea"/>
              </a:rPr>
              <a:t>	Fed4FIRE-GENI Research Experiment Summit	University of Cantabria</a:t>
            </a:r>
          </a:p>
          <a:p>
            <a:pPr lvl="0" defTabSz="457200" eaLnBrk="1" hangingPunct="1">
              <a:tabLst>
                <a:tab pos="538163" algn="l"/>
                <a:tab pos="7894638" algn="r"/>
              </a:tabLst>
            </a:pPr>
            <a:r>
              <a:rPr lang="en-US" sz="1600" dirty="0" smtClean="0">
                <a:solidFill>
                  <a:srgbClr val="4F81BD">
                    <a:lumMod val="60000"/>
                    <a:lumOff val="40000"/>
                  </a:srgbClr>
                </a:solidFill>
                <a:latin typeface="Calibri"/>
                <a:ea typeface="+mn-ea"/>
              </a:rPr>
              <a:t>	Ghent, 7</a:t>
            </a:r>
            <a:r>
              <a:rPr lang="en-US" sz="1600" baseline="30000" dirty="0" smtClean="0">
                <a:solidFill>
                  <a:srgbClr val="4F81BD">
                    <a:lumMod val="60000"/>
                    <a:lumOff val="40000"/>
                  </a:srgbClr>
                </a:solidFill>
                <a:latin typeface="Calibri"/>
                <a:ea typeface="+mn-ea"/>
              </a:rPr>
              <a:t>th</a:t>
            </a:r>
            <a:r>
              <a:rPr lang="en-US" sz="1600" dirty="0" smtClean="0">
                <a:solidFill>
                  <a:srgbClr val="4F81BD">
                    <a:lumMod val="60000"/>
                    <a:lumOff val="40000"/>
                  </a:srgbClr>
                </a:solidFill>
                <a:latin typeface="Calibri"/>
                <a:ea typeface="+mn-ea"/>
              </a:rPr>
              <a:t> July 2015	psotres@tlmat.unican.es</a:t>
            </a:r>
            <a:endParaRPr lang="en-US" sz="1600" dirty="0">
              <a:solidFill>
                <a:srgbClr val="4F81BD">
                  <a:lumMod val="60000"/>
                  <a:lumOff val="40000"/>
                </a:srgbClr>
              </a:solidFill>
              <a:latin typeface="Calibri"/>
              <a:ea typeface="+mn-ea"/>
            </a:endParaRPr>
          </a:p>
        </p:txBody>
      </p:sp>
      <p:pic>
        <p:nvPicPr>
          <p:cNvPr id="9" name="4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7551" y="5881553"/>
            <a:ext cx="816378" cy="819150"/>
          </a:xfrm>
          <a:prstGeom prst="rect">
            <a:avLst/>
          </a:prstGeom>
          <a:ln>
            <a:noFill/>
          </a:ln>
          <a:effectLst/>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252881"/>
            <a:ext cx="447821" cy="447821"/>
          </a:xfrm>
          <a:prstGeom prst="rect">
            <a:avLst/>
          </a:prstGeom>
          <a:ln>
            <a:noFill/>
          </a:ln>
          <a:effectLst>
            <a:outerShdw blurRad="63500" algn="tl" rotWithShape="0">
              <a:srgbClr val="000000">
                <a:alpha val="70000"/>
              </a:srgbClr>
            </a:outerShdw>
          </a:effectLst>
        </p:spPr>
      </p:pic>
    </p:spTree>
    <p:extLst>
      <p:ext uri="{BB962C8B-B14F-4D97-AF65-F5344CB8AC3E}">
        <p14:creationId xmlns:p14="http://schemas.microsoft.com/office/powerpoint/2010/main" val="3748520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4"/>
          <p:cNvSpPr txBox="1">
            <a:spLocks/>
          </p:cNvSpPr>
          <p:nvPr/>
        </p:nvSpPr>
        <p:spPr>
          <a:xfrm>
            <a:off x="702059" y="1221941"/>
            <a:ext cx="8010141" cy="4289859"/>
          </a:xfrm>
          <a:prstGeom prst="rect">
            <a:avLst/>
          </a:prstGeom>
        </p:spPr>
        <p:txBody>
          <a:bodyPr vert="horz" lIns="0" tIns="45720" rIns="91440" bIns="45720" rtlCol="0">
            <a:normAutofit/>
          </a:bodyPr>
          <a:lstStyle>
            <a:lvl1pPr marL="270000" indent="-270000" algn="l" defTabSz="457200" rtl="0" eaLnBrk="1" latinLnBrk="0" hangingPunct="1">
              <a:spcBef>
                <a:spcPts val="0"/>
              </a:spcBef>
              <a:buFont typeface="Wingdings" charset="2"/>
              <a:buChar char="§"/>
              <a:defRPr sz="2400" kern="1200">
                <a:solidFill>
                  <a:srgbClr val="4F81BD"/>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rgbClr val="4F81BD"/>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4F81BD"/>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4F81BD"/>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4F81B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just" defTabSz="457200" rtl="0" eaLnBrk="1" fontAlgn="auto" latinLnBrk="0" hangingPunct="1">
              <a:lnSpc>
                <a:spcPct val="100000"/>
              </a:lnSpc>
              <a:spcBef>
                <a:spcPct val="20000"/>
              </a:spcBef>
              <a:spcAft>
                <a:spcPts val="0"/>
              </a:spcAft>
              <a:buClr>
                <a:srgbClr val="0070C0"/>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srgbClr val="4F81BD"/>
                </a:solidFill>
                <a:effectLst/>
                <a:uLnTx/>
                <a:uFillTx/>
                <a:latin typeface="Calibri"/>
                <a:ea typeface="+mn-ea"/>
                <a:cs typeface="+mn-cs"/>
              </a:rPr>
              <a:t>In SmartSantander,</a:t>
            </a:r>
            <a:r>
              <a:rPr kumimoji="0" lang="en-US" sz="2800" b="0" i="0" u="none" strike="noStrike" kern="1200" cap="none" spc="0" normalizeH="0" noProof="0" dirty="0" smtClean="0">
                <a:ln>
                  <a:noFill/>
                </a:ln>
                <a:solidFill>
                  <a:srgbClr val="4F81BD"/>
                </a:solidFill>
                <a:effectLst/>
                <a:uLnTx/>
                <a:uFillTx/>
                <a:latin typeface="Calibri"/>
                <a:ea typeface="+mn-ea"/>
                <a:cs typeface="+mn-cs"/>
              </a:rPr>
              <a:t> a SEL </a:t>
            </a:r>
            <a:r>
              <a:rPr kumimoji="0" lang="en-US" sz="2800" b="0" i="0" u="none" strike="noStrike" kern="1200" cap="none" spc="0" normalizeH="0" baseline="0" noProof="0" dirty="0" smtClean="0">
                <a:ln>
                  <a:noFill/>
                </a:ln>
                <a:solidFill>
                  <a:srgbClr val="4F81BD"/>
                </a:solidFill>
                <a:effectLst/>
                <a:uLnTx/>
                <a:uFillTx/>
                <a:latin typeface="Calibri"/>
                <a:ea typeface="+mn-ea"/>
                <a:cs typeface="+mn-cs"/>
              </a:rPr>
              <a:t>experimenter can interact with these components</a:t>
            </a:r>
            <a:r>
              <a:rPr kumimoji="0" lang="en-US" sz="2800" b="0" i="0" u="none" strike="noStrike" kern="1200" cap="none" spc="0" normalizeH="0" noProof="0" dirty="0" smtClean="0">
                <a:ln>
                  <a:noFill/>
                </a:ln>
                <a:solidFill>
                  <a:srgbClr val="4F81BD"/>
                </a:solidFill>
                <a:effectLst/>
                <a:uLnTx/>
                <a:uFillTx/>
                <a:latin typeface="Calibri"/>
                <a:ea typeface="+mn-ea"/>
                <a:cs typeface="+mn-cs"/>
              </a:rPr>
              <a:t>:</a:t>
            </a:r>
          </a:p>
          <a:p>
            <a:pPr lvl="1" algn="just">
              <a:buClr>
                <a:srgbClr val="0070C0"/>
              </a:buClr>
              <a:buFont typeface="Arial" panose="020B0604020202020204" pitchFamily="34" charset="0"/>
              <a:buChar char="•"/>
              <a:defRPr/>
            </a:pPr>
            <a:r>
              <a:rPr lang="en-US" sz="2600" baseline="0" dirty="0" smtClean="0">
                <a:latin typeface="Calibri"/>
              </a:rPr>
              <a:t>The resource directory</a:t>
            </a:r>
            <a:r>
              <a:rPr lang="en-US" sz="2600" dirty="0" smtClean="0">
                <a:latin typeface="Calibri"/>
              </a:rPr>
              <a:t> (RD)</a:t>
            </a:r>
          </a:p>
          <a:p>
            <a:pPr lvl="1" algn="just">
              <a:buClr>
                <a:srgbClr val="0070C0"/>
              </a:buClr>
              <a:buFont typeface="Arial" panose="020B0604020202020204" pitchFamily="34" charset="0"/>
              <a:buChar char="•"/>
              <a:defRPr/>
            </a:pPr>
            <a:r>
              <a:rPr lang="en-US" sz="2600" dirty="0" smtClean="0">
                <a:latin typeface="Calibri"/>
              </a:rPr>
              <a:t>The phenomena and </a:t>
            </a:r>
            <a:r>
              <a:rPr lang="en-US" sz="2600" dirty="0" err="1" smtClean="0">
                <a:latin typeface="Calibri"/>
              </a:rPr>
              <a:t>UoM</a:t>
            </a:r>
            <a:r>
              <a:rPr lang="en-US" sz="2600" dirty="0" smtClean="0">
                <a:latin typeface="Calibri"/>
              </a:rPr>
              <a:t> directory (PUD)</a:t>
            </a:r>
          </a:p>
          <a:p>
            <a:pPr lvl="1" algn="just">
              <a:buClr>
                <a:srgbClr val="0070C0"/>
              </a:buClr>
              <a:buFont typeface="Arial" panose="020B0604020202020204" pitchFamily="34" charset="0"/>
              <a:buChar char="•"/>
              <a:defRPr/>
            </a:pPr>
            <a:r>
              <a:rPr lang="en-US" sz="2600" dirty="0" smtClean="0">
                <a:latin typeface="Calibri"/>
              </a:rPr>
              <a:t>The asynchronous subsystem (SCQS)</a:t>
            </a:r>
          </a:p>
          <a:p>
            <a:pPr lvl="1" algn="just">
              <a:buClr>
                <a:srgbClr val="0070C0"/>
              </a:buClr>
              <a:buFont typeface="Arial" panose="020B0604020202020204" pitchFamily="34" charset="0"/>
              <a:buChar char="•"/>
              <a:defRPr/>
            </a:pPr>
            <a:r>
              <a:rPr lang="en-US" sz="2600" dirty="0" smtClean="0">
                <a:latin typeface="Calibri"/>
              </a:rPr>
              <a:t>The synchronous subsystem (Service Data Repo)</a:t>
            </a:r>
          </a:p>
          <a:p>
            <a:pPr lvl="1" algn="just">
              <a:buClr>
                <a:srgbClr val="0070C0"/>
              </a:buClr>
              <a:buFont typeface="Arial" panose="020B0604020202020204" pitchFamily="34" charset="0"/>
              <a:buChar char="•"/>
              <a:defRPr/>
            </a:pPr>
            <a:r>
              <a:rPr lang="en-US" sz="2600" dirty="0" smtClean="0">
                <a:latin typeface="Calibri"/>
              </a:rPr>
              <a:t>The user directory</a:t>
            </a:r>
          </a:p>
          <a:p>
            <a:pPr lvl="1" algn="just">
              <a:buClr>
                <a:srgbClr val="0070C0"/>
              </a:buClr>
              <a:buFont typeface="Arial" panose="020B0604020202020204" pitchFamily="34" charset="0"/>
              <a:buChar char="•"/>
              <a:defRPr/>
            </a:pPr>
            <a:endParaRPr kumimoji="0" lang="en-US" sz="2400" b="1" i="0" u="none" strike="noStrike" kern="1200" cap="none" spc="0" normalizeH="0" baseline="0" noProof="0" dirty="0" smtClean="0">
              <a:ln>
                <a:noFill/>
              </a:ln>
              <a:solidFill>
                <a:srgbClr val="4F81BD"/>
              </a:solidFill>
              <a:effectLst/>
              <a:uLnTx/>
              <a:uFillTx/>
              <a:latin typeface="Calibri"/>
              <a:ea typeface="+mn-ea"/>
              <a:cs typeface="+mn-cs"/>
            </a:endParaRPr>
          </a:p>
          <a:p>
            <a:pPr marL="0" marR="0" lvl="0" indent="0" algn="ctr" defTabSz="457200" rtl="0" eaLnBrk="1" fontAlgn="auto" latinLnBrk="0" hangingPunct="1">
              <a:lnSpc>
                <a:spcPct val="100000"/>
              </a:lnSpc>
              <a:spcBef>
                <a:spcPct val="20000"/>
              </a:spcBef>
              <a:spcAft>
                <a:spcPts val="0"/>
              </a:spcAft>
              <a:buClrTx/>
              <a:buSzPct val="70000"/>
              <a:buFont typeface="Wingdings" charset="2"/>
              <a:buNone/>
              <a:tabLst/>
              <a:defRPr/>
            </a:pPr>
            <a:endParaRPr kumimoji="0" lang="es-ES" sz="2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4" name="1 Título"/>
          <p:cNvSpPr txBox="1">
            <a:spLocks/>
          </p:cNvSpPr>
          <p:nvPr/>
        </p:nvSpPr>
        <p:spPr>
          <a:xfrm>
            <a:off x="323528" y="30872"/>
            <a:ext cx="8568952" cy="828000"/>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4F81BD"/>
                </a:solidFill>
                <a:latin typeface="Calibri"/>
              </a:rPr>
              <a:t>SEL: Basic interactions</a:t>
            </a:r>
            <a:endParaRPr lang="en-US" b="1" dirty="0"/>
          </a:p>
        </p:txBody>
      </p:sp>
    </p:spTree>
    <p:extLst>
      <p:ext uri="{BB962C8B-B14F-4D97-AF65-F5344CB8AC3E}">
        <p14:creationId xmlns:p14="http://schemas.microsoft.com/office/powerpoint/2010/main" val="3723860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4"/>
          <p:cNvSpPr txBox="1">
            <a:spLocks/>
          </p:cNvSpPr>
          <p:nvPr/>
        </p:nvSpPr>
        <p:spPr>
          <a:xfrm>
            <a:off x="702059" y="1221941"/>
            <a:ext cx="8010141" cy="4289859"/>
          </a:xfrm>
          <a:prstGeom prst="rect">
            <a:avLst/>
          </a:prstGeom>
        </p:spPr>
        <p:txBody>
          <a:bodyPr vert="horz" lIns="0" tIns="45720" rIns="91440" bIns="45720" rtlCol="0">
            <a:normAutofit/>
          </a:bodyPr>
          <a:lstStyle>
            <a:lvl1pPr marL="270000" indent="-270000" algn="l" defTabSz="457200" rtl="0" eaLnBrk="1" latinLnBrk="0" hangingPunct="1">
              <a:spcBef>
                <a:spcPts val="0"/>
              </a:spcBef>
              <a:buFont typeface="Wingdings" charset="2"/>
              <a:buChar char="§"/>
              <a:defRPr sz="2400" kern="1200">
                <a:solidFill>
                  <a:srgbClr val="4F81BD"/>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rgbClr val="4F81BD"/>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4F81BD"/>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4F81BD"/>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4F81B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just" defTabSz="457200" rtl="0" eaLnBrk="1" fontAlgn="auto" latinLnBrk="0" hangingPunct="1">
              <a:lnSpc>
                <a:spcPct val="100000"/>
              </a:lnSpc>
              <a:spcBef>
                <a:spcPct val="20000"/>
              </a:spcBef>
              <a:spcAft>
                <a:spcPts val="0"/>
              </a:spcAft>
              <a:buClr>
                <a:srgbClr val="0070C0"/>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srgbClr val="4F81BD"/>
                </a:solidFill>
                <a:effectLst/>
                <a:uLnTx/>
                <a:uFillTx/>
                <a:latin typeface="Calibri"/>
                <a:ea typeface="+mn-ea"/>
                <a:cs typeface="+mn-cs"/>
              </a:rPr>
              <a:t>In SmartSantander,</a:t>
            </a:r>
            <a:r>
              <a:rPr kumimoji="0" lang="en-US" sz="2800" b="0" i="0" u="none" strike="noStrike" kern="1200" cap="none" spc="0" normalizeH="0" noProof="0" dirty="0" smtClean="0">
                <a:ln>
                  <a:noFill/>
                </a:ln>
                <a:solidFill>
                  <a:srgbClr val="4F81BD"/>
                </a:solidFill>
                <a:effectLst/>
                <a:uLnTx/>
                <a:uFillTx/>
                <a:latin typeface="Calibri"/>
                <a:ea typeface="+mn-ea"/>
                <a:cs typeface="+mn-cs"/>
              </a:rPr>
              <a:t> a SEL </a:t>
            </a:r>
            <a:r>
              <a:rPr kumimoji="0" lang="en-US" sz="2800" b="0" i="0" u="none" strike="noStrike" kern="1200" cap="none" spc="0" normalizeH="0" baseline="0" noProof="0" dirty="0" smtClean="0">
                <a:ln>
                  <a:noFill/>
                </a:ln>
                <a:solidFill>
                  <a:srgbClr val="4F81BD"/>
                </a:solidFill>
                <a:effectLst/>
                <a:uLnTx/>
                <a:uFillTx/>
                <a:latin typeface="Calibri"/>
                <a:ea typeface="+mn-ea"/>
                <a:cs typeface="+mn-cs"/>
              </a:rPr>
              <a:t>experimenter can interact with those components</a:t>
            </a:r>
            <a:r>
              <a:rPr kumimoji="0" lang="en-US" sz="2800" b="0" i="0" u="none" strike="noStrike" kern="1200" cap="none" spc="0" normalizeH="0" noProof="0" dirty="0" smtClean="0">
                <a:ln>
                  <a:noFill/>
                </a:ln>
                <a:solidFill>
                  <a:srgbClr val="4F81BD"/>
                </a:solidFill>
                <a:effectLst/>
                <a:uLnTx/>
                <a:uFillTx/>
                <a:latin typeface="Calibri"/>
                <a:ea typeface="+mn-ea"/>
                <a:cs typeface="+mn-cs"/>
              </a:rPr>
              <a:t>:</a:t>
            </a:r>
          </a:p>
          <a:p>
            <a:pPr lvl="1" algn="just">
              <a:buClr>
                <a:srgbClr val="0070C0"/>
              </a:buClr>
              <a:buFont typeface="Arial" panose="020B0604020202020204" pitchFamily="34" charset="0"/>
              <a:buChar char="•"/>
              <a:defRPr/>
            </a:pPr>
            <a:r>
              <a:rPr lang="en-US" sz="2600" baseline="0" dirty="0" smtClean="0">
                <a:latin typeface="Calibri"/>
              </a:rPr>
              <a:t>The resource directory</a:t>
            </a:r>
            <a:r>
              <a:rPr lang="en-US" sz="2600" dirty="0" smtClean="0">
                <a:latin typeface="Calibri"/>
              </a:rPr>
              <a:t> (RD)</a:t>
            </a:r>
          </a:p>
          <a:p>
            <a:pPr lvl="1" algn="just">
              <a:buClr>
                <a:srgbClr val="0070C0"/>
              </a:buClr>
              <a:buFont typeface="Arial" panose="020B0604020202020204" pitchFamily="34" charset="0"/>
              <a:buChar char="•"/>
              <a:defRPr/>
            </a:pPr>
            <a:r>
              <a:rPr lang="en-US" sz="2600" dirty="0" smtClean="0">
                <a:solidFill>
                  <a:srgbClr val="9CAC00"/>
                </a:solidFill>
                <a:latin typeface="Calibri"/>
              </a:rPr>
              <a:t>The phenomena and </a:t>
            </a:r>
            <a:r>
              <a:rPr lang="en-US" sz="2600" dirty="0" err="1" smtClean="0">
                <a:solidFill>
                  <a:srgbClr val="9CAC00"/>
                </a:solidFill>
                <a:latin typeface="Calibri"/>
              </a:rPr>
              <a:t>UoM</a:t>
            </a:r>
            <a:r>
              <a:rPr lang="en-US" sz="2600" dirty="0" smtClean="0">
                <a:solidFill>
                  <a:srgbClr val="9CAC00"/>
                </a:solidFill>
                <a:latin typeface="Calibri"/>
              </a:rPr>
              <a:t> directory (PUD)</a:t>
            </a:r>
          </a:p>
          <a:p>
            <a:pPr lvl="1" algn="just">
              <a:buClr>
                <a:srgbClr val="0070C0"/>
              </a:buClr>
              <a:buFont typeface="Arial" panose="020B0604020202020204" pitchFamily="34" charset="0"/>
              <a:buChar char="•"/>
              <a:defRPr/>
            </a:pPr>
            <a:r>
              <a:rPr lang="en-US" sz="2600" dirty="0" smtClean="0">
                <a:solidFill>
                  <a:srgbClr val="9CAC00"/>
                </a:solidFill>
                <a:latin typeface="Calibri"/>
              </a:rPr>
              <a:t>The asynchronous subsystem (SCQS)</a:t>
            </a:r>
          </a:p>
          <a:p>
            <a:pPr lvl="1" algn="just">
              <a:buClr>
                <a:srgbClr val="0070C0"/>
              </a:buClr>
              <a:buFont typeface="Arial" panose="020B0604020202020204" pitchFamily="34" charset="0"/>
              <a:buChar char="•"/>
              <a:defRPr/>
            </a:pPr>
            <a:r>
              <a:rPr lang="en-US" sz="2600" dirty="0" smtClean="0">
                <a:latin typeface="Calibri"/>
              </a:rPr>
              <a:t>The synchronous subsystem (Service Data Repo)</a:t>
            </a:r>
          </a:p>
          <a:p>
            <a:pPr lvl="1" algn="just">
              <a:buClr>
                <a:srgbClr val="0070C0"/>
              </a:buClr>
              <a:buFont typeface="Arial" panose="020B0604020202020204" pitchFamily="34" charset="0"/>
              <a:buChar char="•"/>
              <a:defRPr/>
            </a:pPr>
            <a:r>
              <a:rPr lang="en-US" sz="2600" dirty="0" smtClean="0">
                <a:latin typeface="Calibri"/>
              </a:rPr>
              <a:t>The user directory</a:t>
            </a:r>
          </a:p>
          <a:p>
            <a:pPr lvl="1" algn="just">
              <a:buClr>
                <a:srgbClr val="0070C0"/>
              </a:buClr>
              <a:buFont typeface="Arial" panose="020B0604020202020204" pitchFamily="34" charset="0"/>
              <a:buChar char="•"/>
              <a:defRPr/>
            </a:pPr>
            <a:endParaRPr kumimoji="0" lang="en-US" sz="2400" b="1" i="0" u="none" strike="noStrike" kern="1200" cap="none" spc="0" normalizeH="0" baseline="0" noProof="0" dirty="0" smtClean="0">
              <a:ln>
                <a:noFill/>
              </a:ln>
              <a:solidFill>
                <a:srgbClr val="4F81BD"/>
              </a:solidFill>
              <a:effectLst/>
              <a:uLnTx/>
              <a:uFillTx/>
              <a:latin typeface="Calibri"/>
              <a:ea typeface="+mn-ea"/>
              <a:cs typeface="+mn-cs"/>
            </a:endParaRPr>
          </a:p>
          <a:p>
            <a:pPr marL="0" marR="0" lvl="0" indent="0" algn="ctr" defTabSz="457200" rtl="0" eaLnBrk="1" fontAlgn="auto" latinLnBrk="0" hangingPunct="1">
              <a:lnSpc>
                <a:spcPct val="100000"/>
              </a:lnSpc>
              <a:spcBef>
                <a:spcPct val="20000"/>
              </a:spcBef>
              <a:spcAft>
                <a:spcPts val="0"/>
              </a:spcAft>
              <a:buClrTx/>
              <a:buSzPct val="70000"/>
              <a:buFont typeface="Wingdings" charset="2"/>
              <a:buNone/>
              <a:tabLst/>
              <a:defRPr/>
            </a:pPr>
            <a:endParaRPr kumimoji="0" lang="es-ES" sz="2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6" name="1 Título"/>
          <p:cNvSpPr txBox="1">
            <a:spLocks/>
          </p:cNvSpPr>
          <p:nvPr/>
        </p:nvSpPr>
        <p:spPr>
          <a:xfrm>
            <a:off x="323528" y="30872"/>
            <a:ext cx="8568952" cy="828000"/>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4F81BD"/>
                </a:solidFill>
                <a:latin typeface="Calibri"/>
              </a:rPr>
              <a:t>SEL: Basic interactions</a:t>
            </a:r>
            <a:endParaRPr lang="en-US" b="1" dirty="0"/>
          </a:p>
        </p:txBody>
      </p:sp>
    </p:spTree>
    <p:extLst>
      <p:ext uri="{BB962C8B-B14F-4D97-AF65-F5344CB8AC3E}">
        <p14:creationId xmlns:p14="http://schemas.microsoft.com/office/powerpoint/2010/main" val="2790190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23528" y="30872"/>
            <a:ext cx="8568952" cy="828000"/>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4F81BD"/>
                </a:solidFill>
                <a:latin typeface="Calibri"/>
              </a:rPr>
              <a:t>SEL: </a:t>
            </a:r>
            <a:r>
              <a:rPr lang="en-US" b="1" dirty="0" smtClean="0">
                <a:solidFill>
                  <a:srgbClr val="4F81BD"/>
                </a:solidFill>
                <a:latin typeface="Calibri"/>
              </a:rPr>
              <a:t>How we plan to integrate SFA</a:t>
            </a:r>
            <a:endParaRPr lang="en-US" b="1" dirty="0"/>
          </a:p>
        </p:txBody>
      </p:sp>
      <p:pic>
        <p:nvPicPr>
          <p:cNvPr id="5" name="Imagen 4"/>
          <p:cNvPicPr>
            <a:picLocks noChangeAspect="1"/>
          </p:cNvPicPr>
          <p:nvPr/>
        </p:nvPicPr>
        <p:blipFill>
          <a:blip r:embed="rId2"/>
          <a:stretch>
            <a:fillRect/>
          </a:stretch>
        </p:blipFill>
        <p:spPr>
          <a:xfrm>
            <a:off x="1884966" y="1017622"/>
            <a:ext cx="5446076" cy="4460311"/>
          </a:xfrm>
          <a:prstGeom prst="rect">
            <a:avLst/>
          </a:prstGeom>
        </p:spPr>
      </p:pic>
    </p:spTree>
    <p:extLst>
      <p:ext uri="{BB962C8B-B14F-4D97-AF65-F5344CB8AC3E}">
        <p14:creationId xmlns:p14="http://schemas.microsoft.com/office/powerpoint/2010/main" val="131908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23528" y="30872"/>
            <a:ext cx="8568952" cy="828000"/>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4F81BD"/>
                </a:solidFill>
                <a:latin typeface="Calibri"/>
              </a:rPr>
              <a:t>SmartSantander Service Layer (SEL)</a:t>
            </a:r>
            <a:endParaRPr lang="en-US" b="1" dirty="0"/>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755" y="5742677"/>
            <a:ext cx="847725" cy="847725"/>
          </a:xfrm>
          <a:prstGeom prst="rect">
            <a:avLst/>
          </a:prstGeom>
          <a:ln>
            <a:noFill/>
          </a:ln>
          <a:effectLst>
            <a:outerShdw blurRad="190500" algn="tl" rotWithShape="0">
              <a:srgbClr val="000000">
                <a:alpha val="70000"/>
              </a:srgbClr>
            </a:outerShdw>
          </a:effectLst>
        </p:spPr>
      </p:pic>
      <p:pic>
        <p:nvPicPr>
          <p:cNvPr id="3" name="Imagen 2"/>
          <p:cNvPicPr>
            <a:picLocks noChangeAspect="1"/>
          </p:cNvPicPr>
          <p:nvPr/>
        </p:nvPicPr>
        <p:blipFill>
          <a:blip r:embed="rId3"/>
          <a:stretch>
            <a:fillRect/>
          </a:stretch>
        </p:blipFill>
        <p:spPr>
          <a:xfrm>
            <a:off x="919963" y="1033202"/>
            <a:ext cx="7376081" cy="5642649"/>
          </a:xfrm>
          <a:prstGeom prst="rect">
            <a:avLst/>
          </a:prstGeom>
        </p:spPr>
      </p:pic>
    </p:spTree>
    <p:extLst>
      <p:ext uri="{BB962C8B-B14F-4D97-AF65-F5344CB8AC3E}">
        <p14:creationId xmlns:p14="http://schemas.microsoft.com/office/powerpoint/2010/main" val="747266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4"/>
          <p:cNvSpPr txBox="1">
            <a:spLocks/>
          </p:cNvSpPr>
          <p:nvPr/>
        </p:nvSpPr>
        <p:spPr>
          <a:xfrm>
            <a:off x="702059" y="1221941"/>
            <a:ext cx="7811889" cy="4289859"/>
          </a:xfrm>
          <a:prstGeom prst="rect">
            <a:avLst/>
          </a:prstGeom>
        </p:spPr>
        <p:txBody>
          <a:bodyPr vert="horz" lIns="0" tIns="45720" rIns="91440" bIns="45720" rtlCol="0">
            <a:normAutofit/>
          </a:bodyPr>
          <a:lstStyle>
            <a:lvl1pPr marL="270000" indent="-270000" algn="l" defTabSz="457200" rtl="0" eaLnBrk="1" latinLnBrk="0" hangingPunct="1">
              <a:spcBef>
                <a:spcPts val="0"/>
              </a:spcBef>
              <a:buFont typeface="Wingdings" charset="2"/>
              <a:buChar char="§"/>
              <a:defRPr sz="2400" kern="1200">
                <a:solidFill>
                  <a:srgbClr val="4F81BD"/>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rgbClr val="4F81BD"/>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4F81BD"/>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4F81BD"/>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4F81B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Clr>
                <a:srgbClr val="0070C0"/>
              </a:buClr>
              <a:buFont typeface="Wingdings" panose="05000000000000000000" pitchFamily="2" charset="2"/>
              <a:buChar char="§"/>
              <a:defRPr/>
            </a:pPr>
            <a:r>
              <a:rPr lang="en-US" sz="2800" baseline="0" dirty="0" smtClean="0">
                <a:latin typeface="Calibri"/>
              </a:rPr>
              <a:t>Node</a:t>
            </a:r>
            <a:r>
              <a:rPr lang="en-US" sz="2800" dirty="0" smtClean="0">
                <a:latin typeface="Calibri"/>
              </a:rPr>
              <a:t> vs Sensor </a:t>
            </a:r>
            <a:r>
              <a:rPr lang="en-US" sz="2800" dirty="0" smtClean="0">
                <a:latin typeface="Calibri"/>
                <a:sym typeface="Wingdings" panose="05000000000000000000" pitchFamily="2" charset="2"/>
              </a:rPr>
              <a:t> Observation vs Measurement</a:t>
            </a:r>
            <a:endParaRPr lang="en-US" sz="2800" dirty="0" smtClean="0">
              <a:latin typeface="Calibri"/>
            </a:endParaRPr>
          </a:p>
          <a:p>
            <a:pPr marL="857250" lvl="1" indent="-342900" algn="just">
              <a:buClr>
                <a:srgbClr val="0070C0"/>
              </a:buClr>
              <a:buSzPct val="70000"/>
              <a:buFont typeface="Wingdings" panose="05000000000000000000" pitchFamily="2" charset="2"/>
              <a:buChar char="v"/>
              <a:defRPr/>
            </a:pPr>
            <a:r>
              <a:rPr lang="en-US" dirty="0" smtClean="0">
                <a:latin typeface="Calibri"/>
              </a:rPr>
              <a:t>1 Node can contain more than 1 sensor </a:t>
            </a:r>
            <a:r>
              <a:rPr lang="en-US" dirty="0" smtClean="0">
                <a:latin typeface="Calibri"/>
                <a:sym typeface="Wingdings" panose="05000000000000000000" pitchFamily="2" charset="2"/>
              </a:rPr>
              <a:t>(</a:t>
            </a:r>
            <a:r>
              <a:rPr lang="en-US" dirty="0" smtClean="0">
                <a:latin typeface="Calibri"/>
              </a:rPr>
              <a:t>1:N)</a:t>
            </a:r>
          </a:p>
          <a:p>
            <a:pPr marL="857250" lvl="1" indent="-342900" algn="just">
              <a:buClr>
                <a:srgbClr val="0070C0"/>
              </a:buClr>
              <a:buSzPct val="70000"/>
              <a:buFont typeface="Wingdings" panose="05000000000000000000" pitchFamily="2" charset="2"/>
              <a:buChar char="v"/>
              <a:defRPr/>
            </a:pPr>
            <a:r>
              <a:rPr lang="en-US" dirty="0" smtClean="0">
                <a:latin typeface="Calibri"/>
              </a:rPr>
              <a:t>Nodes generate observations, which can contain more than 1 measurement (each one coming from a different sensor)</a:t>
            </a:r>
          </a:p>
          <a:p>
            <a:pPr algn="just">
              <a:spcBef>
                <a:spcPts val="1800"/>
              </a:spcBef>
              <a:buClr>
                <a:srgbClr val="0070C0"/>
              </a:buClr>
              <a:defRPr/>
            </a:pPr>
            <a:r>
              <a:rPr lang="en-US" sz="2800" baseline="0" dirty="0" smtClean="0">
                <a:latin typeface="Calibri"/>
              </a:rPr>
              <a:t>Capabilities</a:t>
            </a:r>
            <a:r>
              <a:rPr lang="en-US" sz="2800" dirty="0" smtClean="0">
                <a:latin typeface="Calibri"/>
              </a:rPr>
              <a:t> vs Phenomena vs </a:t>
            </a:r>
            <a:r>
              <a:rPr lang="en-US" sz="2800" dirty="0" err="1" smtClean="0">
                <a:latin typeface="Calibri"/>
              </a:rPr>
              <a:t>UoM</a:t>
            </a:r>
            <a:endParaRPr lang="en-US" sz="2800" dirty="0" smtClean="0">
              <a:latin typeface="Calibri"/>
            </a:endParaRPr>
          </a:p>
          <a:p>
            <a:pPr marL="857250" lvl="1" indent="-342900" algn="just">
              <a:buClr>
                <a:srgbClr val="0070C0"/>
              </a:buClr>
              <a:buSzPct val="70000"/>
              <a:buFont typeface="Wingdings" panose="05000000000000000000" pitchFamily="2" charset="2"/>
              <a:buChar char="v"/>
              <a:defRPr/>
            </a:pPr>
            <a:r>
              <a:rPr lang="en-US" dirty="0" smtClean="0">
                <a:latin typeface="Calibri"/>
              </a:rPr>
              <a:t>A capability is the combination of a phenomena and its </a:t>
            </a:r>
            <a:r>
              <a:rPr lang="en-US" dirty="0" err="1" smtClean="0">
                <a:latin typeface="Calibri"/>
              </a:rPr>
              <a:t>UoM</a:t>
            </a:r>
            <a:endParaRPr lang="en-US" dirty="0" smtClean="0">
              <a:latin typeface="Calibri"/>
            </a:endParaRPr>
          </a:p>
          <a:p>
            <a:pPr marL="857250" lvl="1" indent="-342900" algn="just">
              <a:buClr>
                <a:srgbClr val="0070C0"/>
              </a:buClr>
              <a:buSzPct val="70000"/>
              <a:buFont typeface="Wingdings" panose="05000000000000000000" pitchFamily="2" charset="2"/>
              <a:buChar char="v"/>
              <a:defRPr/>
            </a:pPr>
            <a:r>
              <a:rPr lang="en-US" dirty="0" smtClean="0">
                <a:latin typeface="Calibri"/>
              </a:rPr>
              <a:t>A node can have several capabilities, one derived from each of its sensors</a:t>
            </a:r>
          </a:p>
          <a:p>
            <a:pPr marL="857250" lvl="1" indent="-342900" algn="just">
              <a:buClr>
                <a:srgbClr val="0070C0"/>
              </a:buClr>
              <a:buSzPct val="70000"/>
              <a:buFont typeface="Wingdings" panose="05000000000000000000" pitchFamily="2" charset="2"/>
              <a:buChar char="v"/>
              <a:defRPr/>
            </a:pPr>
            <a:r>
              <a:rPr lang="en-US" dirty="0" smtClean="0">
                <a:latin typeface="Calibri"/>
              </a:rPr>
              <a:t>The same phenomena can be measured in different </a:t>
            </a:r>
            <a:r>
              <a:rPr lang="en-US" dirty="0" err="1" smtClean="0">
                <a:latin typeface="Calibri"/>
              </a:rPr>
              <a:t>UoM</a:t>
            </a:r>
            <a:endParaRPr lang="en-US" dirty="0">
              <a:latin typeface="Calibri"/>
            </a:endParaRPr>
          </a:p>
          <a:p>
            <a:pPr marL="0" marR="0" lvl="0" indent="0" algn="ctr" defTabSz="457200" rtl="0" eaLnBrk="1" fontAlgn="auto" latinLnBrk="0" hangingPunct="1">
              <a:lnSpc>
                <a:spcPct val="100000"/>
              </a:lnSpc>
              <a:spcBef>
                <a:spcPct val="20000"/>
              </a:spcBef>
              <a:spcAft>
                <a:spcPts val="0"/>
              </a:spcAft>
              <a:buClrTx/>
              <a:buSzPct val="70000"/>
              <a:buFont typeface="Wingdings" charset="2"/>
              <a:buChar char="§"/>
              <a:tabLst/>
              <a:defRPr/>
            </a:pPr>
            <a:endParaRPr kumimoji="0" lang="en-US" sz="2400" b="1" i="0" u="none" strike="noStrike" kern="1200" cap="none" spc="0" normalizeH="0" baseline="0" noProof="0" dirty="0" smtClean="0">
              <a:ln>
                <a:noFill/>
              </a:ln>
              <a:solidFill>
                <a:srgbClr val="4F81BD"/>
              </a:solidFill>
              <a:effectLst/>
              <a:uLnTx/>
              <a:uFillTx/>
              <a:latin typeface="Calibri"/>
              <a:ea typeface="+mn-ea"/>
              <a:cs typeface="+mn-cs"/>
            </a:endParaRPr>
          </a:p>
          <a:p>
            <a:pPr marL="0" marR="0" lvl="0" indent="0" algn="ctr" defTabSz="457200" rtl="0" eaLnBrk="1" fontAlgn="auto" latinLnBrk="0" hangingPunct="1">
              <a:lnSpc>
                <a:spcPct val="100000"/>
              </a:lnSpc>
              <a:spcBef>
                <a:spcPct val="20000"/>
              </a:spcBef>
              <a:spcAft>
                <a:spcPts val="0"/>
              </a:spcAft>
              <a:buClrTx/>
              <a:buSzPct val="70000"/>
              <a:buFont typeface="Wingdings" charset="2"/>
              <a:buNone/>
              <a:tabLst/>
              <a:defRPr/>
            </a:pPr>
            <a:endParaRPr kumimoji="0" lang="es-ES" sz="2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4" name="1 Título"/>
          <p:cNvSpPr txBox="1">
            <a:spLocks/>
          </p:cNvSpPr>
          <p:nvPr/>
        </p:nvSpPr>
        <p:spPr>
          <a:xfrm>
            <a:off x="323528" y="30872"/>
            <a:ext cx="8568952" cy="828000"/>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4F81BD"/>
                </a:solidFill>
                <a:latin typeface="Calibri"/>
              </a:rPr>
              <a:t>SEL: Basic terminology</a:t>
            </a:r>
            <a:endParaRPr lang="en-US" b="1" dirty="0"/>
          </a:p>
        </p:txBody>
      </p:sp>
    </p:spTree>
    <p:extLst>
      <p:ext uri="{BB962C8B-B14F-4D97-AF65-F5344CB8AC3E}">
        <p14:creationId xmlns:p14="http://schemas.microsoft.com/office/powerpoint/2010/main" val="1687845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4"/>
          <p:cNvSpPr txBox="1">
            <a:spLocks/>
          </p:cNvSpPr>
          <p:nvPr/>
        </p:nvSpPr>
        <p:spPr>
          <a:xfrm>
            <a:off x="702059" y="1221941"/>
            <a:ext cx="7811889" cy="4289859"/>
          </a:xfrm>
          <a:prstGeom prst="rect">
            <a:avLst/>
          </a:prstGeom>
        </p:spPr>
        <p:txBody>
          <a:bodyPr vert="horz" lIns="0" tIns="45720" rIns="91440" bIns="45720" rtlCol="0">
            <a:normAutofit/>
          </a:bodyPr>
          <a:lstStyle>
            <a:lvl1pPr marL="270000" indent="-270000" algn="l" defTabSz="457200" rtl="0" eaLnBrk="1" latinLnBrk="0" hangingPunct="1">
              <a:spcBef>
                <a:spcPts val="0"/>
              </a:spcBef>
              <a:buFont typeface="Wingdings" charset="2"/>
              <a:buChar char="§"/>
              <a:defRPr sz="2400" kern="1200">
                <a:solidFill>
                  <a:srgbClr val="4F81BD"/>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rgbClr val="4F81BD"/>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4F81BD"/>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4F81BD"/>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4F81B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Bef>
                <a:spcPts val="1800"/>
              </a:spcBef>
              <a:buClr>
                <a:srgbClr val="0070C0"/>
              </a:buClr>
              <a:buFont typeface="Wingdings" panose="05000000000000000000" pitchFamily="2" charset="2"/>
              <a:buChar char="§"/>
              <a:defRPr/>
            </a:pPr>
            <a:r>
              <a:rPr lang="en-US" sz="2800" baseline="0" dirty="0" smtClean="0">
                <a:latin typeface="Calibri"/>
              </a:rPr>
              <a:t>Simple measurement</a:t>
            </a:r>
            <a:r>
              <a:rPr lang="en-US" sz="2800" dirty="0" smtClean="0">
                <a:latin typeface="Calibri"/>
              </a:rPr>
              <a:t> model</a:t>
            </a:r>
          </a:p>
          <a:p>
            <a:pPr algn="just">
              <a:spcBef>
                <a:spcPts val="1800"/>
              </a:spcBef>
              <a:buClr>
                <a:srgbClr val="0070C0"/>
              </a:buClr>
              <a:buFont typeface="Wingdings" panose="05000000000000000000" pitchFamily="2" charset="2"/>
              <a:buChar char="§"/>
              <a:defRPr/>
            </a:pPr>
            <a:r>
              <a:rPr lang="en-US" sz="2800" dirty="0" smtClean="0">
                <a:latin typeface="Calibri"/>
              </a:rPr>
              <a:t>Simple observation model</a:t>
            </a:r>
          </a:p>
          <a:p>
            <a:pPr algn="just">
              <a:spcBef>
                <a:spcPts val="1800"/>
              </a:spcBef>
              <a:buClr>
                <a:srgbClr val="0070C0"/>
              </a:buClr>
              <a:buFont typeface="Wingdings" panose="05000000000000000000" pitchFamily="2" charset="2"/>
              <a:buChar char="§"/>
              <a:defRPr/>
            </a:pPr>
            <a:r>
              <a:rPr lang="en-US" sz="2800" dirty="0" smtClean="0">
                <a:solidFill>
                  <a:srgbClr val="BCCFE6"/>
                </a:solidFill>
                <a:latin typeface="Calibri"/>
              </a:rPr>
              <a:t>Nested measurement model</a:t>
            </a:r>
          </a:p>
          <a:p>
            <a:pPr algn="just">
              <a:spcBef>
                <a:spcPts val="1800"/>
              </a:spcBef>
              <a:buClr>
                <a:srgbClr val="0070C0"/>
              </a:buClr>
              <a:buFont typeface="Wingdings" panose="05000000000000000000" pitchFamily="2" charset="2"/>
              <a:buChar char="§"/>
              <a:defRPr/>
            </a:pPr>
            <a:r>
              <a:rPr lang="en-US" sz="2800" dirty="0" smtClean="0">
                <a:solidFill>
                  <a:srgbClr val="BCCFE6"/>
                </a:solidFill>
                <a:latin typeface="Calibri"/>
              </a:rPr>
              <a:t>Nested observation model</a:t>
            </a:r>
            <a:endParaRPr lang="en-US" dirty="0">
              <a:solidFill>
                <a:srgbClr val="BCCFE6"/>
              </a:solidFill>
              <a:latin typeface="Calibri"/>
            </a:endParaRPr>
          </a:p>
          <a:p>
            <a:pPr marL="0" marR="0" lvl="0" indent="0" algn="ctr" defTabSz="457200" rtl="0" eaLnBrk="1" fontAlgn="auto" latinLnBrk="0" hangingPunct="1">
              <a:lnSpc>
                <a:spcPct val="100000"/>
              </a:lnSpc>
              <a:spcBef>
                <a:spcPct val="20000"/>
              </a:spcBef>
              <a:spcAft>
                <a:spcPts val="0"/>
              </a:spcAft>
              <a:buClrTx/>
              <a:buSzPct val="70000"/>
              <a:buFont typeface="Wingdings" charset="2"/>
              <a:buChar char="§"/>
              <a:tabLst/>
              <a:defRPr/>
            </a:pPr>
            <a:endParaRPr kumimoji="0" lang="en-US" sz="2400" b="1" i="0" u="none" strike="noStrike" kern="1200" cap="none" spc="0" normalizeH="0" baseline="0" noProof="0" dirty="0" smtClean="0">
              <a:ln>
                <a:noFill/>
              </a:ln>
              <a:solidFill>
                <a:srgbClr val="4F81BD"/>
              </a:solidFill>
              <a:effectLst/>
              <a:uLnTx/>
              <a:uFillTx/>
              <a:latin typeface="Calibri"/>
              <a:ea typeface="+mn-ea"/>
              <a:cs typeface="+mn-cs"/>
            </a:endParaRPr>
          </a:p>
          <a:p>
            <a:pPr marL="0" marR="0" lvl="0" indent="0" algn="ctr" defTabSz="457200" rtl="0" eaLnBrk="1" fontAlgn="auto" latinLnBrk="0" hangingPunct="1">
              <a:lnSpc>
                <a:spcPct val="100000"/>
              </a:lnSpc>
              <a:spcBef>
                <a:spcPct val="20000"/>
              </a:spcBef>
              <a:spcAft>
                <a:spcPts val="0"/>
              </a:spcAft>
              <a:buClrTx/>
              <a:buSzPct val="70000"/>
              <a:buFont typeface="Wingdings" charset="2"/>
              <a:buNone/>
              <a:tabLst/>
              <a:defRPr/>
            </a:pPr>
            <a:endParaRPr kumimoji="0" lang="es-ES" sz="2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4" name="1 Título"/>
          <p:cNvSpPr txBox="1">
            <a:spLocks/>
          </p:cNvSpPr>
          <p:nvPr/>
        </p:nvSpPr>
        <p:spPr>
          <a:xfrm>
            <a:off x="323528" y="30872"/>
            <a:ext cx="8568952" cy="828000"/>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4F81BD"/>
                </a:solidFill>
                <a:latin typeface="Calibri"/>
              </a:rPr>
              <a:t>SEL: Basic sensor data models</a:t>
            </a:r>
            <a:endParaRPr lang="en-US" b="1" dirty="0"/>
          </a:p>
        </p:txBody>
      </p:sp>
    </p:spTree>
    <p:extLst>
      <p:ext uri="{BB962C8B-B14F-4D97-AF65-F5344CB8AC3E}">
        <p14:creationId xmlns:p14="http://schemas.microsoft.com/office/powerpoint/2010/main" val="2568806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23528" y="30872"/>
            <a:ext cx="8568952" cy="828000"/>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4F81BD"/>
                </a:solidFill>
                <a:latin typeface="Calibri"/>
              </a:rPr>
              <a:t>SEL: Simple measurement model</a:t>
            </a:r>
            <a:endParaRPr lang="en-US" b="1" dirty="0"/>
          </a:p>
        </p:txBody>
      </p:sp>
      <p:sp>
        <p:nvSpPr>
          <p:cNvPr id="6" name="Rectángulo 5"/>
          <p:cNvSpPr/>
          <p:nvPr/>
        </p:nvSpPr>
        <p:spPr>
          <a:xfrm>
            <a:off x="2157464" y="1442449"/>
            <a:ext cx="4829073" cy="232217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a:t>
            </a:r>
            <a:r>
              <a:rPr lang="en-GB" sz="1050" dirty="0">
                <a:latin typeface="Consolas" panose="020B0609020204030204" pitchFamily="49" charset="0"/>
                <a:ea typeface="Calibri" panose="020F0502020204030204" pitchFamily="34" charset="0"/>
                <a:cs typeface="Consolas" panose="020B0609020204030204" pitchFamily="49" charset="0"/>
              </a:rPr>
              <a:t>"</a:t>
            </a:r>
            <a:r>
              <a:rPr lang="en-GB" sz="1050" b="1" dirty="0">
                <a:latin typeface="Consolas" panose="020B0609020204030204" pitchFamily="49" charset="0"/>
                <a:ea typeface="Calibri" panose="020F0502020204030204" pitchFamily="34" charset="0"/>
                <a:cs typeface="Consolas" panose="020B0609020204030204" pitchFamily="49" charset="0"/>
              </a:rPr>
              <a:t>urn</a:t>
            </a:r>
            <a:r>
              <a:rPr lang="en-GB" sz="1050" dirty="0">
                <a:latin typeface="Consolas" panose="020B0609020204030204" pitchFamily="49" charset="0"/>
                <a:ea typeface="Calibri" panose="020F0502020204030204" pitchFamily="34" charset="0"/>
                <a:cs typeface="Consolas" panose="020B0609020204030204" pitchFamily="49" charset="0"/>
              </a:rPr>
              <a:t>":"urn:x-iot:smartsantander:u7jcfa:fixed:10013",</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GB" sz="1050" dirty="0">
                <a:latin typeface="Consolas" panose="020B0609020204030204" pitchFamily="49" charset="0"/>
                <a:ea typeface="Calibri" panose="020F0502020204030204" pitchFamily="34" charset="0"/>
                <a:cs typeface="Consolas" panose="020B0609020204030204" pitchFamily="49" charset="0"/>
              </a:rPr>
              <a:t>	"</a:t>
            </a:r>
            <a:r>
              <a:rPr lang="en-GB" sz="1050" b="1" dirty="0">
                <a:latin typeface="Consolas" panose="020B0609020204030204" pitchFamily="49" charset="0"/>
                <a:ea typeface="Calibri" panose="020F0502020204030204" pitchFamily="34" charset="0"/>
                <a:cs typeface="Consolas" panose="020B0609020204030204" pitchFamily="49" charset="0"/>
              </a:rPr>
              <a:t>timestamp</a:t>
            </a:r>
            <a:r>
              <a:rPr lang="en-GB" sz="1050" dirty="0">
                <a:latin typeface="Consolas" panose="020B0609020204030204" pitchFamily="49" charset="0"/>
                <a:ea typeface="Calibri" panose="020F0502020204030204" pitchFamily="34" charset="0"/>
                <a:cs typeface="Consolas" panose="020B0609020204030204" pitchFamily="49" charset="0"/>
              </a:rPr>
              <a:t>":"2014-04-30T11:41:01.123+02:00",</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GB" sz="1050" dirty="0">
                <a:latin typeface="Consolas" panose="020B0609020204030204" pitchFamily="49" charset="0"/>
                <a:ea typeface="Calibri" panose="020F0502020204030204" pitchFamily="34" charset="0"/>
                <a:cs typeface="Consolas" panose="020B0609020204030204" pitchFamily="49" charset="0"/>
              </a:rPr>
              <a:t>	</a:t>
            </a:r>
            <a:r>
              <a:rPr lang="en-US" sz="1050" dirty="0">
                <a:latin typeface="Consolas" panose="020B0609020204030204" pitchFamily="49" charset="0"/>
                <a:ea typeface="Calibri" panose="020F0502020204030204" pitchFamily="34" charset="0"/>
                <a:cs typeface="Consolas" panose="020B0609020204030204" pitchFamily="49" charset="0"/>
              </a:rPr>
              <a:t>"</a:t>
            </a:r>
            <a:r>
              <a:rPr lang="en-US" sz="1050" b="1" dirty="0">
                <a:latin typeface="Consolas" panose="020B0609020204030204" pitchFamily="49" charset="0"/>
                <a:ea typeface="Calibri" panose="020F0502020204030204" pitchFamily="34" charset="0"/>
                <a:cs typeface="Consolas" panose="020B0609020204030204" pitchFamily="49" charset="0"/>
              </a:rPr>
              <a:t>location</a:t>
            </a:r>
            <a:r>
              <a:rPr lang="en-US" sz="1050" dirty="0">
                <a:latin typeface="Consolas" panose="020B0609020204030204" pitchFamily="49" charset="0"/>
                <a:ea typeface="Calibri" panose="020F0502020204030204" pitchFamily="34" charset="0"/>
                <a:cs typeface="Consolas" panose="020B0609020204030204" pitchFamily="49" charset="0"/>
              </a:rPr>
              <a:t>":</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US" sz="1050" dirty="0">
                <a:latin typeface="Consolas" panose="020B0609020204030204" pitchFamily="49" charset="0"/>
                <a:ea typeface="Calibri" panose="020F0502020204030204" pitchFamily="34" charset="0"/>
                <a:cs typeface="Consolas" panose="020B0609020204030204" pitchFamily="49" charset="0"/>
              </a:rPr>
              <a:t>	</a:t>
            </a:r>
            <a:r>
              <a:rPr lang="en-US" sz="1050" b="1" dirty="0">
                <a:latin typeface="Consolas" panose="020B0609020204030204" pitchFamily="49" charset="0"/>
                <a:ea typeface="Calibri" panose="020F0502020204030204" pitchFamily="34" charset="0"/>
                <a:cs typeface="Consolas" panose="020B0609020204030204" pitchFamily="49" charset="0"/>
              </a:rPr>
              <a:t>{</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US" sz="1050" b="1" dirty="0">
                <a:latin typeface="Consolas" panose="020B0609020204030204" pitchFamily="49" charset="0"/>
                <a:ea typeface="Calibri" panose="020F0502020204030204" pitchFamily="34" charset="0"/>
                <a:cs typeface="Consolas" panose="020B0609020204030204" pitchFamily="49" charset="0"/>
              </a:rPr>
              <a:t>		</a:t>
            </a:r>
            <a:r>
              <a:rPr lang="en-US" sz="1050" dirty="0">
                <a:latin typeface="Consolas" panose="020B0609020204030204" pitchFamily="49" charset="0"/>
                <a:ea typeface="Calibri" panose="020F0502020204030204" pitchFamily="34" charset="0"/>
                <a:cs typeface="Consolas" panose="020B0609020204030204" pitchFamily="49" charset="0"/>
              </a:rPr>
              <a:t>"</a:t>
            </a:r>
            <a:r>
              <a:rPr lang="en-US" sz="1050" b="1" dirty="0">
                <a:latin typeface="Consolas" panose="020B0609020204030204" pitchFamily="49" charset="0"/>
                <a:ea typeface="Calibri" panose="020F0502020204030204" pitchFamily="34" charset="0"/>
                <a:cs typeface="Consolas" panose="020B0609020204030204" pitchFamily="49" charset="0"/>
              </a:rPr>
              <a:t>coordinates</a:t>
            </a:r>
            <a:r>
              <a:rPr lang="en-US" sz="1050" dirty="0">
                <a:latin typeface="Consolas" panose="020B0609020204030204" pitchFamily="49" charset="0"/>
                <a:ea typeface="Calibri" panose="020F0502020204030204" pitchFamily="34" charset="0"/>
                <a:cs typeface="Consolas" panose="020B0609020204030204" pitchFamily="49" charset="0"/>
              </a:rPr>
              <a:t>":[-3.8643275,43.4664959],</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US" sz="1050" dirty="0">
                <a:latin typeface="Consolas" panose="020B0609020204030204" pitchFamily="49" charset="0"/>
                <a:ea typeface="Calibri" panose="020F0502020204030204" pitchFamily="34" charset="0"/>
                <a:cs typeface="Consolas" panose="020B0609020204030204" pitchFamily="49" charset="0"/>
              </a:rPr>
              <a:t>		"</a:t>
            </a:r>
            <a:r>
              <a:rPr lang="en-US" sz="1050" b="1" dirty="0" err="1">
                <a:latin typeface="Consolas" panose="020B0609020204030204" pitchFamily="49" charset="0"/>
                <a:ea typeface="Calibri" panose="020F0502020204030204" pitchFamily="34" charset="0"/>
                <a:cs typeface="Consolas" panose="020B0609020204030204" pitchFamily="49" charset="0"/>
              </a:rPr>
              <a:t>type</a:t>
            </a:r>
            <a:r>
              <a:rPr lang="en-US" sz="1050" dirty="0" err="1">
                <a:latin typeface="Consolas" panose="020B0609020204030204" pitchFamily="49" charset="0"/>
                <a:ea typeface="Calibri" panose="020F0502020204030204" pitchFamily="34" charset="0"/>
                <a:cs typeface="Consolas" panose="020B0609020204030204" pitchFamily="49" charset="0"/>
              </a:rPr>
              <a:t>":"Point</a:t>
            </a:r>
            <a:r>
              <a:rPr lang="en-US" sz="1050" dirty="0">
                <a:latin typeface="Consolas" panose="020B0609020204030204" pitchFamily="49" charset="0"/>
                <a:ea typeface="Calibri" panose="020F0502020204030204" pitchFamily="34" charset="0"/>
                <a:cs typeface="Consolas" panose="020B0609020204030204" pitchFamily="49" charset="0"/>
              </a:rPr>
              <a:t>"</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US" sz="1050" dirty="0">
                <a:latin typeface="Consolas" panose="020B0609020204030204" pitchFamily="49" charset="0"/>
                <a:ea typeface="Calibri" panose="020F0502020204030204" pitchFamily="34" charset="0"/>
                <a:cs typeface="Consolas" panose="020B0609020204030204" pitchFamily="49" charset="0"/>
              </a:rPr>
              <a:t>	</a:t>
            </a:r>
            <a:r>
              <a:rPr lang="en-US" sz="1050" b="1" dirty="0">
                <a:latin typeface="Consolas" panose="020B0609020204030204" pitchFamily="49" charset="0"/>
                <a:ea typeface="Calibri" panose="020F0502020204030204" pitchFamily="34" charset="0"/>
                <a:cs typeface="Consolas" panose="020B0609020204030204" pitchFamily="49" charset="0"/>
              </a:rPr>
              <a:t>},	</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US" sz="1050" dirty="0">
                <a:latin typeface="Consolas" panose="020B0609020204030204" pitchFamily="49" charset="0"/>
                <a:ea typeface="Calibri" panose="020F0502020204030204" pitchFamily="34" charset="0"/>
                <a:cs typeface="Consolas" panose="020B0609020204030204" pitchFamily="49" charset="0"/>
              </a:rPr>
              <a:t>	"</a:t>
            </a:r>
            <a:r>
              <a:rPr lang="en-US" sz="1050" b="1" dirty="0">
                <a:latin typeface="Consolas" panose="020B0609020204030204" pitchFamily="49" charset="0"/>
                <a:ea typeface="Calibri" panose="020F0502020204030204" pitchFamily="34" charset="0"/>
                <a:cs typeface="Consolas" panose="020B0609020204030204" pitchFamily="49" charset="0"/>
              </a:rPr>
              <a:t>phenomenon</a:t>
            </a:r>
            <a:r>
              <a:rPr lang="en-US" sz="1050" dirty="0">
                <a:latin typeface="Consolas" panose="020B0609020204030204" pitchFamily="49" charset="0"/>
                <a:ea typeface="Calibri" panose="020F0502020204030204" pitchFamily="34" charset="0"/>
                <a:cs typeface="Consolas" panose="020B0609020204030204" pitchFamily="49" charset="0"/>
              </a:rPr>
              <a:t>":"</a:t>
            </a:r>
            <a:r>
              <a:rPr lang="en-US" sz="1050" dirty="0" err="1">
                <a:latin typeface="Consolas" panose="020B0609020204030204" pitchFamily="49" charset="0"/>
                <a:ea typeface="Calibri" panose="020F0502020204030204" pitchFamily="34" charset="0"/>
                <a:cs typeface="Consolas" panose="020B0609020204030204" pitchFamily="49" charset="0"/>
              </a:rPr>
              <a:t>temperature:ambient</a:t>
            </a:r>
            <a:r>
              <a:rPr lang="en-US" sz="1050" dirty="0">
                <a:latin typeface="Consolas" panose="020B0609020204030204" pitchFamily="49" charset="0"/>
                <a:ea typeface="Calibri" panose="020F0502020204030204" pitchFamily="34" charset="0"/>
                <a:cs typeface="Consolas" panose="020B0609020204030204" pitchFamily="49" charset="0"/>
              </a:rPr>
              <a:t>",</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US" sz="1050" dirty="0">
                <a:latin typeface="Consolas" panose="020B0609020204030204" pitchFamily="49" charset="0"/>
                <a:ea typeface="Calibri" panose="020F0502020204030204" pitchFamily="34" charset="0"/>
                <a:cs typeface="Consolas" panose="020B0609020204030204" pitchFamily="49" charset="0"/>
              </a:rPr>
              <a:t>	"</a:t>
            </a:r>
            <a:r>
              <a:rPr lang="en-US" sz="1050" b="1" dirty="0">
                <a:latin typeface="Consolas" panose="020B0609020204030204" pitchFamily="49" charset="0"/>
                <a:ea typeface="Calibri" panose="020F0502020204030204" pitchFamily="34" charset="0"/>
                <a:cs typeface="Consolas" panose="020B0609020204030204" pitchFamily="49" charset="0"/>
              </a:rPr>
              <a:t>value</a:t>
            </a:r>
            <a:r>
              <a:rPr lang="en-US" sz="1050" dirty="0">
                <a:latin typeface="Consolas" panose="020B0609020204030204" pitchFamily="49" charset="0"/>
                <a:ea typeface="Calibri" panose="020F0502020204030204" pitchFamily="34" charset="0"/>
                <a:cs typeface="Consolas" panose="020B0609020204030204" pitchFamily="49" charset="0"/>
              </a:rPr>
              <a:t>":23.01,</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US" sz="1050" dirty="0">
                <a:latin typeface="Consolas" panose="020B0609020204030204" pitchFamily="49" charset="0"/>
                <a:ea typeface="Calibri" panose="020F0502020204030204" pitchFamily="34" charset="0"/>
                <a:cs typeface="Consolas" panose="020B0609020204030204" pitchFamily="49" charset="0"/>
              </a:rPr>
              <a:t>	"</a:t>
            </a:r>
            <a:r>
              <a:rPr lang="en-US" sz="1050" b="1" dirty="0" err="1">
                <a:latin typeface="Consolas" panose="020B0609020204030204" pitchFamily="49" charset="0"/>
                <a:ea typeface="Calibri" panose="020F0502020204030204" pitchFamily="34" charset="0"/>
                <a:cs typeface="Consolas" panose="020B0609020204030204" pitchFamily="49" charset="0"/>
              </a:rPr>
              <a:t>uom</a:t>
            </a:r>
            <a:r>
              <a:rPr lang="en-US" sz="1050" dirty="0">
                <a:latin typeface="Consolas" panose="020B0609020204030204" pitchFamily="49" charset="0"/>
                <a:ea typeface="Calibri" panose="020F0502020204030204" pitchFamily="34" charset="0"/>
                <a:cs typeface="Consolas" panose="020B0609020204030204" pitchFamily="49" charset="0"/>
              </a:rPr>
              <a:t>":"</a:t>
            </a:r>
            <a:r>
              <a:rPr lang="en-US" sz="1050" dirty="0" err="1">
                <a:latin typeface="Consolas" panose="020B0609020204030204" pitchFamily="49" charset="0"/>
                <a:ea typeface="Calibri" panose="020F0502020204030204" pitchFamily="34" charset="0"/>
                <a:cs typeface="Consolas" panose="020B0609020204030204" pitchFamily="49" charset="0"/>
              </a:rPr>
              <a:t>degreeCelsius</a:t>
            </a:r>
            <a:r>
              <a:rPr lang="en-US" sz="1050" dirty="0">
                <a:latin typeface="Consolas" panose="020B0609020204030204" pitchFamily="49" charset="0"/>
                <a:ea typeface="Calibri" panose="020F0502020204030204" pitchFamily="34" charset="0"/>
                <a:cs typeface="Consolas" panose="020B0609020204030204" pitchFamily="49" charset="0"/>
              </a:rPr>
              <a:t>"</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spcAft>
                <a:spcPts val="1000"/>
              </a:spcAft>
              <a:tabLst>
                <a:tab pos="540385" algn="l"/>
                <a:tab pos="900430" algn="l"/>
                <a:tab pos="1260475" algn="l"/>
                <a:tab pos="1620520" algn="l"/>
                <a:tab pos="1980565" algn="l"/>
                <a:tab pos="2340610" algn="l"/>
              </a:tabLst>
            </a:pPr>
            <a:r>
              <a:rPr lang="es-ES" sz="1050" b="1" dirty="0">
                <a:latin typeface="Consolas" panose="020B0609020204030204" pitchFamily="49" charset="0"/>
                <a:ea typeface="Calibri" panose="020F0502020204030204" pitchFamily="34" charset="0"/>
                <a:cs typeface="Consolas" panose="020B0609020204030204" pitchFamily="49" charset="0"/>
              </a:rPr>
              <a:t>}</a:t>
            </a:r>
            <a:endParaRPr lang="es-ES" sz="1050" dirty="0">
              <a:effectLst/>
              <a:latin typeface="Consolas" panose="020B0609020204030204" pitchFamily="49" charset="0"/>
              <a:ea typeface="Calibri" panose="020F0502020204030204" pitchFamily="34" charset="0"/>
              <a:cs typeface="Consolas" panose="020B0609020204030204" pitchFamily="49" charset="0"/>
            </a:endParaRPr>
          </a:p>
        </p:txBody>
      </p:sp>
    </p:spTree>
    <p:extLst>
      <p:ext uri="{BB962C8B-B14F-4D97-AF65-F5344CB8AC3E}">
        <p14:creationId xmlns:p14="http://schemas.microsoft.com/office/powerpoint/2010/main" val="3057349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23528" y="30872"/>
            <a:ext cx="8568952" cy="828000"/>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4F81BD"/>
                </a:solidFill>
                <a:latin typeface="Calibri"/>
              </a:rPr>
              <a:t>SEL: Simple observation model</a:t>
            </a:r>
            <a:endParaRPr lang="en-US" b="1" dirty="0"/>
          </a:p>
        </p:txBody>
      </p:sp>
      <p:sp>
        <p:nvSpPr>
          <p:cNvPr id="8" name="Rectángulo 7"/>
          <p:cNvSpPr/>
          <p:nvPr/>
        </p:nvSpPr>
        <p:spPr>
          <a:xfrm>
            <a:off x="1993341" y="1171192"/>
            <a:ext cx="5157319" cy="399455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a:t>
            </a:r>
            <a:r>
              <a:rPr lang="en-GB" sz="1050" dirty="0">
                <a:latin typeface="Consolas" panose="020B0609020204030204" pitchFamily="49" charset="0"/>
                <a:ea typeface="Calibri" panose="020F0502020204030204" pitchFamily="34" charset="0"/>
                <a:cs typeface="Consolas" panose="020B0609020204030204" pitchFamily="49" charset="0"/>
              </a:rPr>
              <a:t>"</a:t>
            </a:r>
            <a:r>
              <a:rPr lang="en-GB" sz="1050" b="1" dirty="0">
                <a:latin typeface="Consolas" panose="020B0609020204030204" pitchFamily="49" charset="0"/>
                <a:ea typeface="Calibri" panose="020F0502020204030204" pitchFamily="34" charset="0"/>
                <a:cs typeface="Consolas" panose="020B0609020204030204" pitchFamily="49" charset="0"/>
              </a:rPr>
              <a:t>urn</a:t>
            </a:r>
            <a:r>
              <a:rPr lang="en-GB" sz="1050" dirty="0">
                <a:latin typeface="Consolas" panose="020B0609020204030204" pitchFamily="49" charset="0"/>
                <a:ea typeface="Calibri" panose="020F0502020204030204" pitchFamily="34" charset="0"/>
                <a:cs typeface="Consolas" panose="020B0609020204030204" pitchFamily="49" charset="0"/>
              </a:rPr>
              <a:t>":"urn:x-iot:smartsantander:u7jcfa:fixed:10013",</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GB" sz="1050" dirty="0">
                <a:latin typeface="Consolas" panose="020B0609020204030204" pitchFamily="49" charset="0"/>
                <a:ea typeface="Calibri" panose="020F0502020204030204" pitchFamily="34" charset="0"/>
                <a:cs typeface="Consolas" panose="020B0609020204030204" pitchFamily="49" charset="0"/>
              </a:rPr>
              <a:t>	"</a:t>
            </a:r>
            <a:r>
              <a:rPr lang="en-GB" sz="1050" b="1" dirty="0">
                <a:latin typeface="Consolas" panose="020B0609020204030204" pitchFamily="49" charset="0"/>
                <a:ea typeface="Calibri" panose="020F0502020204030204" pitchFamily="34" charset="0"/>
                <a:cs typeface="Consolas" panose="020B0609020204030204" pitchFamily="49" charset="0"/>
              </a:rPr>
              <a:t>timestamp</a:t>
            </a:r>
            <a:r>
              <a:rPr lang="en-GB" sz="1050" dirty="0">
                <a:latin typeface="Consolas" panose="020B0609020204030204" pitchFamily="49" charset="0"/>
                <a:ea typeface="Calibri" panose="020F0502020204030204" pitchFamily="34" charset="0"/>
                <a:cs typeface="Consolas" panose="020B0609020204030204" pitchFamily="49" charset="0"/>
              </a:rPr>
              <a:t>":"2014-04-30T11:41:01.123+02:00",</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GB" sz="1050" dirty="0">
                <a:latin typeface="Consolas" panose="020B0609020204030204" pitchFamily="49" charset="0"/>
                <a:ea typeface="Calibri" panose="020F0502020204030204" pitchFamily="34" charset="0"/>
                <a:cs typeface="Consolas" panose="020B0609020204030204" pitchFamily="49" charset="0"/>
              </a:rPr>
              <a:t>	</a:t>
            </a:r>
            <a:r>
              <a:rPr lang="en-US" sz="1050" dirty="0">
                <a:latin typeface="Consolas" panose="020B0609020204030204" pitchFamily="49" charset="0"/>
                <a:ea typeface="Calibri" panose="020F0502020204030204" pitchFamily="34" charset="0"/>
                <a:cs typeface="Consolas" panose="020B0609020204030204" pitchFamily="49" charset="0"/>
              </a:rPr>
              <a:t>"</a:t>
            </a:r>
            <a:r>
              <a:rPr lang="en-US" sz="1050" b="1" dirty="0">
                <a:latin typeface="Consolas" panose="020B0609020204030204" pitchFamily="49" charset="0"/>
                <a:ea typeface="Calibri" panose="020F0502020204030204" pitchFamily="34" charset="0"/>
                <a:cs typeface="Consolas" panose="020B0609020204030204" pitchFamily="49" charset="0"/>
              </a:rPr>
              <a:t>location</a:t>
            </a:r>
            <a:r>
              <a:rPr lang="en-US" sz="1050" dirty="0">
                <a:latin typeface="Consolas" panose="020B0609020204030204" pitchFamily="49" charset="0"/>
                <a:ea typeface="Calibri" panose="020F0502020204030204" pitchFamily="34" charset="0"/>
                <a:cs typeface="Consolas" panose="020B0609020204030204" pitchFamily="49" charset="0"/>
              </a:rPr>
              <a:t>":</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US" sz="1050" dirty="0">
                <a:latin typeface="Consolas" panose="020B0609020204030204" pitchFamily="49" charset="0"/>
                <a:ea typeface="Calibri" panose="020F0502020204030204" pitchFamily="34" charset="0"/>
                <a:cs typeface="Consolas" panose="020B0609020204030204" pitchFamily="49" charset="0"/>
              </a:rPr>
              <a:t>	</a:t>
            </a:r>
            <a:r>
              <a:rPr lang="en-US" sz="1050" b="1" dirty="0">
                <a:latin typeface="Consolas" panose="020B0609020204030204" pitchFamily="49" charset="0"/>
                <a:ea typeface="Calibri" panose="020F0502020204030204" pitchFamily="34" charset="0"/>
                <a:cs typeface="Consolas" panose="020B0609020204030204" pitchFamily="49" charset="0"/>
              </a:rPr>
              <a:t>{</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US" sz="1050" b="1" dirty="0">
                <a:latin typeface="Consolas" panose="020B0609020204030204" pitchFamily="49" charset="0"/>
                <a:ea typeface="Calibri" panose="020F0502020204030204" pitchFamily="34" charset="0"/>
                <a:cs typeface="Consolas" panose="020B0609020204030204" pitchFamily="49" charset="0"/>
              </a:rPr>
              <a:t>		</a:t>
            </a:r>
            <a:r>
              <a:rPr lang="en-US" sz="1050" dirty="0">
                <a:latin typeface="Consolas" panose="020B0609020204030204" pitchFamily="49" charset="0"/>
                <a:ea typeface="Calibri" panose="020F0502020204030204" pitchFamily="34" charset="0"/>
                <a:cs typeface="Consolas" panose="020B0609020204030204" pitchFamily="49" charset="0"/>
              </a:rPr>
              <a:t>"</a:t>
            </a:r>
            <a:r>
              <a:rPr lang="en-US" sz="1050" b="1" dirty="0">
                <a:latin typeface="Consolas" panose="020B0609020204030204" pitchFamily="49" charset="0"/>
                <a:ea typeface="Calibri" panose="020F0502020204030204" pitchFamily="34" charset="0"/>
                <a:cs typeface="Consolas" panose="020B0609020204030204" pitchFamily="49" charset="0"/>
              </a:rPr>
              <a:t>coordinates</a:t>
            </a:r>
            <a:r>
              <a:rPr lang="en-US" sz="1050" dirty="0">
                <a:latin typeface="Consolas" panose="020B0609020204030204" pitchFamily="49" charset="0"/>
                <a:ea typeface="Calibri" panose="020F0502020204030204" pitchFamily="34" charset="0"/>
                <a:cs typeface="Consolas" panose="020B0609020204030204" pitchFamily="49" charset="0"/>
              </a:rPr>
              <a:t>":[-3.8643275,43.4664959],</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US" sz="1050" dirty="0">
                <a:latin typeface="Consolas" panose="020B0609020204030204" pitchFamily="49" charset="0"/>
                <a:ea typeface="Calibri" panose="020F0502020204030204" pitchFamily="34" charset="0"/>
                <a:cs typeface="Consolas" panose="020B0609020204030204" pitchFamily="49" charset="0"/>
              </a:rPr>
              <a:t>		"</a:t>
            </a:r>
            <a:r>
              <a:rPr lang="en-US" sz="1050" b="1" dirty="0" err="1">
                <a:latin typeface="Consolas" panose="020B0609020204030204" pitchFamily="49" charset="0"/>
                <a:ea typeface="Calibri" panose="020F0502020204030204" pitchFamily="34" charset="0"/>
                <a:cs typeface="Consolas" panose="020B0609020204030204" pitchFamily="49" charset="0"/>
              </a:rPr>
              <a:t>type</a:t>
            </a:r>
            <a:r>
              <a:rPr lang="en-US" sz="1050" dirty="0" err="1">
                <a:latin typeface="Consolas" panose="020B0609020204030204" pitchFamily="49" charset="0"/>
                <a:ea typeface="Calibri" panose="020F0502020204030204" pitchFamily="34" charset="0"/>
                <a:cs typeface="Consolas" panose="020B0609020204030204" pitchFamily="49" charset="0"/>
              </a:rPr>
              <a:t>":"Point</a:t>
            </a:r>
            <a:r>
              <a:rPr lang="en-US" sz="1050" dirty="0">
                <a:latin typeface="Consolas" panose="020B0609020204030204" pitchFamily="49" charset="0"/>
                <a:ea typeface="Calibri" panose="020F0502020204030204" pitchFamily="34" charset="0"/>
                <a:cs typeface="Consolas" panose="020B0609020204030204" pitchFamily="49" charset="0"/>
              </a:rPr>
              <a:t>"</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US" sz="1050" dirty="0">
                <a:latin typeface="Consolas" panose="020B0609020204030204" pitchFamily="49" charset="0"/>
                <a:ea typeface="Calibri" panose="020F0502020204030204" pitchFamily="34" charset="0"/>
                <a:cs typeface="Consolas" panose="020B0609020204030204" pitchFamily="49" charset="0"/>
              </a:rPr>
              <a:t>	</a:t>
            </a:r>
            <a:r>
              <a:rPr lang="en-US" sz="1050" b="1" dirty="0">
                <a:latin typeface="Consolas" panose="020B0609020204030204" pitchFamily="49" charset="0"/>
                <a:ea typeface="Calibri" panose="020F0502020204030204" pitchFamily="34" charset="0"/>
                <a:cs typeface="Consolas" panose="020B0609020204030204" pitchFamily="49" charset="0"/>
              </a:rPr>
              <a:t>},</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US" sz="1050" b="1" dirty="0">
                <a:latin typeface="Consolas" panose="020B0609020204030204" pitchFamily="49" charset="0"/>
                <a:ea typeface="Calibri" panose="020F0502020204030204" pitchFamily="34" charset="0"/>
                <a:cs typeface="Consolas" panose="020B0609020204030204" pitchFamily="49" charset="0"/>
              </a:rPr>
              <a:t>	</a:t>
            </a:r>
            <a:r>
              <a:rPr lang="en-US" sz="1050" dirty="0">
                <a:latin typeface="Consolas" panose="020B0609020204030204" pitchFamily="49" charset="0"/>
                <a:ea typeface="Calibri" panose="020F0502020204030204" pitchFamily="34" charset="0"/>
                <a:cs typeface="Consolas" panose="020B0609020204030204" pitchFamily="49" charset="0"/>
              </a:rPr>
              <a:t>"</a:t>
            </a:r>
            <a:r>
              <a:rPr lang="en-US" sz="1050" b="1" dirty="0">
                <a:latin typeface="Consolas" panose="020B0609020204030204" pitchFamily="49" charset="0"/>
                <a:ea typeface="Calibri" panose="020F0502020204030204" pitchFamily="34" charset="0"/>
                <a:cs typeface="Consolas" panose="020B0609020204030204" pitchFamily="49" charset="0"/>
              </a:rPr>
              <a:t>measurements</a:t>
            </a:r>
            <a:r>
              <a:rPr lang="en-US" sz="1050" dirty="0">
                <a:latin typeface="Consolas" panose="020B0609020204030204" pitchFamily="49" charset="0"/>
                <a:ea typeface="Calibri" panose="020F0502020204030204" pitchFamily="34" charset="0"/>
                <a:cs typeface="Consolas" panose="020B0609020204030204" pitchFamily="49" charset="0"/>
              </a:rPr>
              <a:t>":</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US" sz="1050" dirty="0">
                <a:latin typeface="Consolas" panose="020B0609020204030204" pitchFamily="49" charset="0"/>
                <a:ea typeface="Calibri" panose="020F0502020204030204" pitchFamily="34" charset="0"/>
                <a:cs typeface="Consolas" panose="020B0609020204030204" pitchFamily="49" charset="0"/>
              </a:rPr>
              <a:t>	</a:t>
            </a:r>
            <a:r>
              <a:rPr lang="en-US" sz="1050" b="1" dirty="0">
                <a:latin typeface="Consolas" panose="020B0609020204030204" pitchFamily="49" charset="0"/>
                <a:ea typeface="Calibri" panose="020F0502020204030204" pitchFamily="34" charset="0"/>
                <a:cs typeface="Consolas" panose="020B0609020204030204" pitchFamily="49" charset="0"/>
              </a:rPr>
              <a:t>[</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US" sz="1050" b="1" dirty="0">
                <a:latin typeface="Consolas" panose="020B0609020204030204" pitchFamily="49" charset="0"/>
                <a:ea typeface="Calibri" panose="020F0502020204030204" pitchFamily="34" charset="0"/>
                <a:cs typeface="Consolas" panose="020B0609020204030204" pitchFamily="49" charset="0"/>
              </a:rPr>
              <a:t>		{</a:t>
            </a:r>
            <a:r>
              <a:rPr lang="en-US" sz="1050" dirty="0">
                <a:latin typeface="Consolas" panose="020B0609020204030204" pitchFamily="49" charset="0"/>
                <a:ea typeface="Calibri" panose="020F0502020204030204" pitchFamily="34" charset="0"/>
                <a:cs typeface="Consolas" panose="020B0609020204030204" pitchFamily="49" charset="0"/>
              </a:rPr>
              <a:t> </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US" sz="1050" dirty="0">
                <a:latin typeface="Consolas" panose="020B0609020204030204" pitchFamily="49" charset="0"/>
                <a:ea typeface="Calibri" panose="020F0502020204030204" pitchFamily="34" charset="0"/>
                <a:cs typeface="Consolas" panose="020B0609020204030204" pitchFamily="49" charset="0"/>
              </a:rPr>
              <a:t>			"</a:t>
            </a:r>
            <a:r>
              <a:rPr lang="en-US" sz="1050" b="1" dirty="0">
                <a:latin typeface="Consolas" panose="020B0609020204030204" pitchFamily="49" charset="0"/>
                <a:ea typeface="Calibri" panose="020F0502020204030204" pitchFamily="34" charset="0"/>
                <a:cs typeface="Consolas" panose="020B0609020204030204" pitchFamily="49" charset="0"/>
              </a:rPr>
              <a:t>phenomenon</a:t>
            </a:r>
            <a:r>
              <a:rPr lang="en-US" sz="1050" dirty="0">
                <a:latin typeface="Consolas" panose="020B0609020204030204" pitchFamily="49" charset="0"/>
                <a:ea typeface="Calibri" panose="020F0502020204030204" pitchFamily="34" charset="0"/>
                <a:cs typeface="Consolas" panose="020B0609020204030204" pitchFamily="49" charset="0"/>
              </a:rPr>
              <a:t>":"</a:t>
            </a:r>
            <a:r>
              <a:rPr lang="en-US" sz="1050" dirty="0" err="1">
                <a:latin typeface="Consolas" panose="020B0609020204030204" pitchFamily="49" charset="0"/>
                <a:ea typeface="Calibri" panose="020F0502020204030204" pitchFamily="34" charset="0"/>
                <a:cs typeface="Consolas" panose="020B0609020204030204" pitchFamily="49" charset="0"/>
              </a:rPr>
              <a:t>temperature:ambient</a:t>
            </a:r>
            <a:r>
              <a:rPr lang="en-US" sz="1050" dirty="0">
                <a:latin typeface="Consolas" panose="020B0609020204030204" pitchFamily="49" charset="0"/>
                <a:ea typeface="Calibri" panose="020F0502020204030204" pitchFamily="34" charset="0"/>
                <a:cs typeface="Consolas" panose="020B0609020204030204" pitchFamily="49" charset="0"/>
              </a:rPr>
              <a:t>",</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US" sz="1050" dirty="0">
                <a:latin typeface="Consolas" panose="020B0609020204030204" pitchFamily="49" charset="0"/>
                <a:ea typeface="Calibri" panose="020F0502020204030204" pitchFamily="34" charset="0"/>
                <a:cs typeface="Consolas" panose="020B0609020204030204" pitchFamily="49" charset="0"/>
              </a:rPr>
              <a:t>			"</a:t>
            </a:r>
            <a:r>
              <a:rPr lang="en-US" sz="1050" b="1" dirty="0">
                <a:latin typeface="Consolas" panose="020B0609020204030204" pitchFamily="49" charset="0"/>
                <a:ea typeface="Calibri" panose="020F0502020204030204" pitchFamily="34" charset="0"/>
                <a:cs typeface="Consolas" panose="020B0609020204030204" pitchFamily="49" charset="0"/>
              </a:rPr>
              <a:t>value</a:t>
            </a:r>
            <a:r>
              <a:rPr lang="en-US" sz="1050" dirty="0">
                <a:latin typeface="Consolas" panose="020B0609020204030204" pitchFamily="49" charset="0"/>
                <a:ea typeface="Calibri" panose="020F0502020204030204" pitchFamily="34" charset="0"/>
                <a:cs typeface="Consolas" panose="020B0609020204030204" pitchFamily="49" charset="0"/>
              </a:rPr>
              <a:t>":23.01,</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US" sz="1050" dirty="0">
                <a:latin typeface="Consolas" panose="020B0609020204030204" pitchFamily="49" charset="0"/>
                <a:ea typeface="Calibri" panose="020F0502020204030204" pitchFamily="34" charset="0"/>
                <a:cs typeface="Consolas" panose="020B0609020204030204" pitchFamily="49" charset="0"/>
              </a:rPr>
              <a:t>			"</a:t>
            </a:r>
            <a:r>
              <a:rPr lang="en-US" sz="1050" b="1" dirty="0" err="1">
                <a:latin typeface="Consolas" panose="020B0609020204030204" pitchFamily="49" charset="0"/>
                <a:ea typeface="Calibri" panose="020F0502020204030204" pitchFamily="34" charset="0"/>
                <a:cs typeface="Consolas" panose="020B0609020204030204" pitchFamily="49" charset="0"/>
              </a:rPr>
              <a:t>uom</a:t>
            </a:r>
            <a:r>
              <a:rPr lang="en-US" sz="1050" dirty="0">
                <a:latin typeface="Consolas" panose="020B0609020204030204" pitchFamily="49" charset="0"/>
                <a:ea typeface="Calibri" panose="020F0502020204030204" pitchFamily="34" charset="0"/>
                <a:cs typeface="Consolas" panose="020B0609020204030204" pitchFamily="49" charset="0"/>
              </a:rPr>
              <a:t>":"</a:t>
            </a:r>
            <a:r>
              <a:rPr lang="en-US" sz="1050" dirty="0" err="1">
                <a:latin typeface="Consolas" panose="020B0609020204030204" pitchFamily="49" charset="0"/>
                <a:ea typeface="Calibri" panose="020F0502020204030204" pitchFamily="34" charset="0"/>
                <a:cs typeface="Consolas" panose="020B0609020204030204" pitchFamily="49" charset="0"/>
              </a:rPr>
              <a:t>degreeCelsius</a:t>
            </a:r>
            <a:r>
              <a:rPr lang="en-US" sz="1050" dirty="0">
                <a:latin typeface="Consolas" panose="020B0609020204030204" pitchFamily="49" charset="0"/>
                <a:ea typeface="Calibri" panose="020F0502020204030204" pitchFamily="34" charset="0"/>
                <a:cs typeface="Consolas" panose="020B0609020204030204" pitchFamily="49" charset="0"/>
              </a:rPr>
              <a:t>"</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US" sz="1050" dirty="0">
                <a:latin typeface="Consolas" panose="020B0609020204030204" pitchFamily="49" charset="0"/>
                <a:ea typeface="Calibri" panose="020F0502020204030204" pitchFamily="34" charset="0"/>
                <a:cs typeface="Consolas" panose="020B0609020204030204" pitchFamily="49" charset="0"/>
              </a:rPr>
              <a:t>		</a:t>
            </a:r>
            <a:r>
              <a:rPr lang="es-ES" sz="1050" b="1" dirty="0">
                <a:latin typeface="Consolas" panose="020B0609020204030204" pitchFamily="49" charset="0"/>
                <a:ea typeface="Calibri" panose="020F0502020204030204" pitchFamily="34" charset="0"/>
                <a:cs typeface="Consolas" panose="020B0609020204030204" pitchFamily="49" charset="0"/>
              </a:rPr>
              <a:t>}</a:t>
            </a:r>
            <a:r>
              <a:rPr lang="es-ES" sz="1050" dirty="0">
                <a:latin typeface="Consolas" panose="020B0609020204030204" pitchFamily="49" charset="0"/>
                <a:ea typeface="Calibri" panose="020F0502020204030204" pitchFamily="34" charset="0"/>
                <a:cs typeface="Consolas" panose="020B0609020204030204" pitchFamily="49" charset="0"/>
              </a:rPr>
              <a:t>, </a:t>
            </a:r>
            <a:r>
              <a:rPr lang="es-ES" sz="1050" b="1" dirty="0">
                <a:latin typeface="Consolas" panose="020B0609020204030204" pitchFamily="49" charset="0"/>
                <a:ea typeface="Calibri" panose="020F0502020204030204" pitchFamily="34" charset="0"/>
                <a:cs typeface="Consolas" panose="020B0609020204030204" pitchFamily="49" charset="0"/>
              </a:rPr>
              <a:t>{</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s-ES" sz="1050" dirty="0">
                <a:latin typeface="Consolas" panose="020B0609020204030204" pitchFamily="49" charset="0"/>
                <a:ea typeface="Calibri" panose="020F0502020204030204" pitchFamily="34" charset="0"/>
                <a:cs typeface="Consolas" panose="020B0609020204030204" pitchFamily="49" charset="0"/>
              </a:rPr>
              <a:t>			"</a:t>
            </a:r>
            <a:r>
              <a:rPr lang="es-ES" sz="1050" b="1" dirty="0" err="1">
                <a:latin typeface="Consolas" panose="020B0609020204030204" pitchFamily="49" charset="0"/>
                <a:ea typeface="Calibri" panose="020F0502020204030204" pitchFamily="34" charset="0"/>
                <a:cs typeface="Consolas" panose="020B0609020204030204" pitchFamily="49" charset="0"/>
              </a:rPr>
              <a:t>phenomenon</a:t>
            </a:r>
            <a:r>
              <a:rPr lang="es-ES" sz="1050" dirty="0">
                <a:latin typeface="Consolas" panose="020B0609020204030204" pitchFamily="49" charset="0"/>
                <a:ea typeface="Calibri" panose="020F0502020204030204" pitchFamily="34" charset="0"/>
                <a:cs typeface="Consolas" panose="020B0609020204030204" pitchFamily="49" charset="0"/>
              </a:rPr>
              <a:t>": "</a:t>
            </a:r>
            <a:r>
              <a:rPr lang="es-ES" sz="1050" dirty="0" err="1">
                <a:latin typeface="Consolas" panose="020B0609020204030204" pitchFamily="49" charset="0"/>
                <a:ea typeface="Calibri" panose="020F0502020204030204" pitchFamily="34" charset="0"/>
                <a:cs typeface="Consolas" panose="020B0609020204030204" pitchFamily="49" charset="0"/>
              </a:rPr>
              <a:t>relativeHumidity</a:t>
            </a:r>
            <a:r>
              <a:rPr lang="es-ES" sz="1050" dirty="0">
                <a:latin typeface="Consolas" panose="020B0609020204030204" pitchFamily="49" charset="0"/>
                <a:ea typeface="Calibri" panose="020F0502020204030204" pitchFamily="34" charset="0"/>
                <a:cs typeface="Consolas" panose="020B0609020204030204" pitchFamily="49" charset="0"/>
              </a:rPr>
              <a:t>",</a:t>
            </a:r>
          </a:p>
          <a:p>
            <a:pPr marR="90170">
              <a:lnSpc>
                <a:spcPct val="115000"/>
              </a:lnSpc>
              <a:tabLst>
                <a:tab pos="540385" algn="l"/>
                <a:tab pos="900430" algn="l"/>
                <a:tab pos="1260475" algn="l"/>
                <a:tab pos="1620520" algn="l"/>
                <a:tab pos="1980565" algn="l"/>
                <a:tab pos="2340610" algn="l"/>
              </a:tabLst>
            </a:pPr>
            <a:r>
              <a:rPr lang="es-ES" sz="1050" dirty="0">
                <a:latin typeface="Consolas" panose="020B0609020204030204" pitchFamily="49" charset="0"/>
                <a:ea typeface="Calibri" panose="020F0502020204030204" pitchFamily="34" charset="0"/>
                <a:cs typeface="Consolas" panose="020B0609020204030204" pitchFamily="49" charset="0"/>
              </a:rPr>
              <a:t>			"</a:t>
            </a:r>
            <a:r>
              <a:rPr lang="es-ES" sz="1050" b="1" dirty="0">
                <a:latin typeface="Consolas" panose="020B0609020204030204" pitchFamily="49" charset="0"/>
                <a:ea typeface="Calibri" panose="020F0502020204030204" pitchFamily="34" charset="0"/>
                <a:cs typeface="Consolas" panose="020B0609020204030204" pitchFamily="49" charset="0"/>
              </a:rPr>
              <a:t>value</a:t>
            </a:r>
            <a:r>
              <a:rPr lang="es-ES" sz="1050" dirty="0">
                <a:latin typeface="Consolas" panose="020B0609020204030204" pitchFamily="49" charset="0"/>
                <a:ea typeface="Calibri" panose="020F0502020204030204" pitchFamily="34" charset="0"/>
                <a:cs typeface="Consolas" panose="020B0609020204030204" pitchFamily="49" charset="0"/>
              </a:rPr>
              <a:t>":56,</a:t>
            </a:r>
          </a:p>
          <a:p>
            <a:pPr marR="90170">
              <a:lnSpc>
                <a:spcPct val="115000"/>
              </a:lnSpc>
              <a:tabLst>
                <a:tab pos="540385" algn="l"/>
                <a:tab pos="900430" algn="l"/>
                <a:tab pos="1260475" algn="l"/>
                <a:tab pos="1620520" algn="l"/>
                <a:tab pos="1980565" algn="l"/>
                <a:tab pos="2340610" algn="l"/>
              </a:tabLst>
            </a:pPr>
            <a:r>
              <a:rPr lang="es-ES" sz="1050" dirty="0">
                <a:latin typeface="Consolas" panose="020B0609020204030204" pitchFamily="49" charset="0"/>
                <a:ea typeface="Calibri" panose="020F0502020204030204" pitchFamily="34" charset="0"/>
                <a:cs typeface="Consolas" panose="020B0609020204030204" pitchFamily="49" charset="0"/>
              </a:rPr>
              <a:t>			"</a:t>
            </a:r>
            <a:r>
              <a:rPr lang="es-ES" sz="1050" b="1" dirty="0" err="1">
                <a:latin typeface="Consolas" panose="020B0609020204030204" pitchFamily="49" charset="0"/>
                <a:ea typeface="Calibri" panose="020F0502020204030204" pitchFamily="34" charset="0"/>
                <a:cs typeface="Consolas" panose="020B0609020204030204" pitchFamily="49" charset="0"/>
              </a:rPr>
              <a:t>uom</a:t>
            </a:r>
            <a:r>
              <a:rPr lang="es-ES" sz="1050" dirty="0">
                <a:latin typeface="Consolas" panose="020B0609020204030204" pitchFamily="49" charset="0"/>
                <a:ea typeface="Calibri" panose="020F0502020204030204" pitchFamily="34" charset="0"/>
                <a:cs typeface="Consolas" panose="020B0609020204030204" pitchFamily="49" charset="0"/>
              </a:rPr>
              <a:t>":"</a:t>
            </a:r>
            <a:r>
              <a:rPr lang="es-ES" sz="1050" dirty="0" err="1">
                <a:latin typeface="Consolas" panose="020B0609020204030204" pitchFamily="49" charset="0"/>
                <a:ea typeface="Calibri" panose="020F0502020204030204" pitchFamily="34" charset="0"/>
                <a:cs typeface="Consolas" panose="020B0609020204030204" pitchFamily="49" charset="0"/>
              </a:rPr>
              <a:t>percent</a:t>
            </a:r>
            <a:r>
              <a:rPr lang="es-ES" sz="1050" dirty="0">
                <a:latin typeface="Consolas" panose="020B0609020204030204" pitchFamily="49" charset="0"/>
                <a:ea typeface="Calibri" panose="020F0502020204030204" pitchFamily="34" charset="0"/>
                <a:cs typeface="Consolas" panose="020B0609020204030204" pitchFamily="49" charset="0"/>
              </a:rPr>
              <a:t>"</a:t>
            </a:r>
          </a:p>
          <a:p>
            <a:pPr marR="90170">
              <a:lnSpc>
                <a:spcPct val="115000"/>
              </a:lnSpc>
              <a:tabLst>
                <a:tab pos="540385" algn="l"/>
                <a:tab pos="900430" algn="l"/>
                <a:tab pos="1260475" algn="l"/>
                <a:tab pos="1620520" algn="l"/>
                <a:tab pos="1980565" algn="l"/>
                <a:tab pos="2340610" algn="l"/>
              </a:tabLst>
            </a:pPr>
            <a:r>
              <a:rPr lang="es-ES" sz="1050" dirty="0">
                <a:latin typeface="Consolas" panose="020B0609020204030204" pitchFamily="49" charset="0"/>
                <a:ea typeface="Calibri" panose="020F0502020204030204" pitchFamily="34" charset="0"/>
                <a:cs typeface="Consolas" panose="020B0609020204030204" pitchFamily="49" charset="0"/>
              </a:rPr>
              <a:t>		</a:t>
            </a:r>
            <a:r>
              <a:rPr lang="es-ES" sz="1050" b="1" dirty="0">
                <a:latin typeface="Consolas" panose="020B0609020204030204" pitchFamily="49" charset="0"/>
                <a:ea typeface="Calibri" panose="020F0502020204030204" pitchFamily="34" charset="0"/>
                <a:cs typeface="Consolas" panose="020B0609020204030204" pitchFamily="49" charset="0"/>
              </a:rPr>
              <a:t>}</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s-ES" sz="1050" b="1" dirty="0">
                <a:latin typeface="Consolas" panose="020B0609020204030204" pitchFamily="49" charset="0"/>
                <a:ea typeface="Calibri" panose="020F0502020204030204" pitchFamily="34" charset="0"/>
                <a:cs typeface="Consolas" panose="020B0609020204030204" pitchFamily="49" charset="0"/>
              </a:rPr>
              <a:t>	]</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spcAft>
                <a:spcPts val="1000"/>
              </a:spcAft>
              <a:tabLst>
                <a:tab pos="540385" algn="l"/>
                <a:tab pos="900430" algn="l"/>
                <a:tab pos="1260475" algn="l"/>
                <a:tab pos="1620520" algn="l"/>
                <a:tab pos="1980565" algn="l"/>
                <a:tab pos="2340610" algn="l"/>
              </a:tabLst>
            </a:pPr>
            <a:r>
              <a:rPr lang="es-ES" sz="1050" b="1" dirty="0">
                <a:latin typeface="Consolas" panose="020B0609020204030204" pitchFamily="49" charset="0"/>
                <a:ea typeface="Calibri" panose="020F0502020204030204" pitchFamily="34" charset="0"/>
                <a:cs typeface="Consolas" panose="020B0609020204030204" pitchFamily="49" charset="0"/>
              </a:rPr>
              <a:t>}</a:t>
            </a:r>
            <a:endParaRPr lang="es-ES" sz="1050" dirty="0">
              <a:effectLst/>
              <a:latin typeface="Consolas" panose="020B0609020204030204" pitchFamily="49" charset="0"/>
              <a:ea typeface="Calibri" panose="020F0502020204030204" pitchFamily="34" charset="0"/>
              <a:cs typeface="Consolas" panose="020B0609020204030204" pitchFamily="49" charset="0"/>
            </a:endParaRPr>
          </a:p>
        </p:txBody>
      </p:sp>
    </p:spTree>
    <p:extLst>
      <p:ext uri="{BB962C8B-B14F-4D97-AF65-F5344CB8AC3E}">
        <p14:creationId xmlns:p14="http://schemas.microsoft.com/office/powerpoint/2010/main" val="23635899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23528" y="30872"/>
            <a:ext cx="8568952" cy="828000"/>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4F81BD"/>
                </a:solidFill>
                <a:latin typeface="Calibri"/>
              </a:rPr>
              <a:t>SEL: Asynchronous subscriptions</a:t>
            </a:r>
            <a:endParaRPr lang="en-US" b="1" dirty="0"/>
          </a:p>
        </p:txBody>
      </p:sp>
      <p:sp>
        <p:nvSpPr>
          <p:cNvPr id="9" name="Rectángulo 8"/>
          <p:cNvSpPr/>
          <p:nvPr/>
        </p:nvSpPr>
        <p:spPr>
          <a:xfrm>
            <a:off x="1181723" y="967466"/>
            <a:ext cx="6852561" cy="432836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R="90170">
              <a:lnSpc>
                <a:spcPct val="115000"/>
              </a:lnSpc>
              <a:spcBef>
                <a:spcPts val="600"/>
              </a:spcBef>
              <a:tabLst>
                <a:tab pos="540385" algn="l"/>
                <a:tab pos="900430" algn="l"/>
                <a:tab pos="1260475" algn="l"/>
                <a:tab pos="1620520" algn="l"/>
                <a:tab pos="1980565" algn="l"/>
                <a:tab pos="2340610" algn="l"/>
              </a:tabLst>
            </a:pPr>
            <a:r>
              <a:rPr lang="en-US" sz="1000" b="1" dirty="0">
                <a:latin typeface="Consolas" panose="020B0609020204030204" pitchFamily="49" charset="0"/>
                <a:ea typeface="Calibri" panose="020F0502020204030204" pitchFamily="34" charset="0"/>
                <a:cs typeface="Consolas" panose="020B0609020204030204" pitchFamily="49" charset="0"/>
              </a:rPr>
              <a:t>{</a:t>
            </a:r>
            <a:endParaRPr lang="es-ES" sz="100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US" sz="1000" b="1" dirty="0">
                <a:latin typeface="Consolas" panose="020B0609020204030204" pitchFamily="49" charset="0"/>
                <a:ea typeface="Calibri" panose="020F0502020204030204" pitchFamily="34" charset="0"/>
                <a:cs typeface="Consolas" panose="020B0609020204030204" pitchFamily="49" charset="0"/>
              </a:rPr>
              <a:t>	</a:t>
            </a:r>
            <a:r>
              <a:rPr lang="en-GB" sz="1000" b="1" dirty="0">
                <a:latin typeface="Consolas" panose="020B0609020204030204" pitchFamily="49" charset="0"/>
                <a:ea typeface="Calibri" panose="020F0502020204030204" pitchFamily="34" charset="0"/>
                <a:cs typeface="Consolas" panose="020B0609020204030204" pitchFamily="49" charset="0"/>
              </a:rPr>
              <a:t>"target": {</a:t>
            </a:r>
            <a:endParaRPr lang="es-ES" sz="100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GB" sz="1000" b="1" dirty="0">
                <a:latin typeface="Consolas" panose="020B0609020204030204" pitchFamily="49" charset="0"/>
                <a:ea typeface="Calibri" panose="020F0502020204030204" pitchFamily="34" charset="0"/>
                <a:cs typeface="Consolas" panose="020B0609020204030204" pitchFamily="49" charset="0"/>
              </a:rPr>
              <a:t>		"</a:t>
            </a:r>
            <a:r>
              <a:rPr lang="en-GB" sz="1000" b="1" dirty="0" smtClean="0">
                <a:latin typeface="Consolas" panose="020B0609020204030204" pitchFamily="49" charset="0"/>
                <a:ea typeface="Calibri" panose="020F0502020204030204" pitchFamily="34" charset="0"/>
                <a:cs typeface="Consolas" panose="020B0609020204030204" pitchFamily="49" charset="0"/>
              </a:rPr>
              <a:t>technology": </a:t>
            </a:r>
            <a:r>
              <a:rPr lang="en-GB" sz="1000" dirty="0">
                <a:latin typeface="Consolas" panose="020B0609020204030204" pitchFamily="49" charset="0"/>
                <a:ea typeface="Calibri" panose="020F0502020204030204" pitchFamily="34" charset="0"/>
                <a:cs typeface="Consolas" panose="020B0609020204030204" pitchFamily="49" charset="0"/>
              </a:rPr>
              <a:t>&lt;"http" | "</a:t>
            </a:r>
            <a:r>
              <a:rPr lang="en-GB" sz="1000" dirty="0" err="1">
                <a:latin typeface="Consolas" panose="020B0609020204030204" pitchFamily="49" charset="0"/>
                <a:ea typeface="Calibri" panose="020F0502020204030204" pitchFamily="34" charset="0"/>
                <a:cs typeface="Consolas" panose="020B0609020204030204" pitchFamily="49" charset="0"/>
              </a:rPr>
              <a:t>oml</a:t>
            </a:r>
            <a:r>
              <a:rPr lang="en-GB" sz="1000" dirty="0">
                <a:latin typeface="Consolas" panose="020B0609020204030204" pitchFamily="49" charset="0"/>
                <a:ea typeface="Calibri" panose="020F0502020204030204" pitchFamily="34" charset="0"/>
                <a:cs typeface="Consolas" panose="020B0609020204030204" pitchFamily="49" charset="0"/>
              </a:rPr>
              <a:t>"&gt;,</a:t>
            </a:r>
            <a:endParaRPr lang="es-ES" sz="100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GB" sz="1000" b="1" dirty="0">
                <a:latin typeface="Consolas" panose="020B0609020204030204" pitchFamily="49" charset="0"/>
                <a:ea typeface="Calibri" panose="020F0502020204030204" pitchFamily="34" charset="0"/>
                <a:cs typeface="Consolas" panose="020B0609020204030204" pitchFamily="49" charset="0"/>
              </a:rPr>
              <a:t>		</a:t>
            </a:r>
            <a:r>
              <a:rPr lang="en-GB" sz="1000" b="1" dirty="0" smtClean="0">
                <a:latin typeface="Consolas" panose="020B0609020204030204" pitchFamily="49" charset="0"/>
                <a:ea typeface="Calibri" panose="020F0502020204030204" pitchFamily="34" charset="0"/>
                <a:cs typeface="Consolas" panose="020B0609020204030204" pitchFamily="49" charset="0"/>
              </a:rPr>
              <a:t>“parameters": </a:t>
            </a:r>
            <a:r>
              <a:rPr lang="en-GB" sz="1000" dirty="0">
                <a:latin typeface="Consolas" panose="020B0609020204030204" pitchFamily="49" charset="0"/>
                <a:ea typeface="Calibri" panose="020F0502020204030204" pitchFamily="34" charset="0"/>
                <a:cs typeface="Consolas" panose="020B0609020204030204" pitchFamily="49" charset="0"/>
              </a:rPr>
              <a:t>{}</a:t>
            </a:r>
            <a:endParaRPr lang="es-ES" sz="100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GB" sz="1000" b="1" dirty="0">
                <a:latin typeface="Consolas" panose="020B0609020204030204" pitchFamily="49" charset="0"/>
                <a:ea typeface="Calibri" panose="020F0502020204030204" pitchFamily="34" charset="0"/>
                <a:cs typeface="Consolas" panose="020B0609020204030204" pitchFamily="49" charset="0"/>
              </a:rPr>
              <a:t>	},</a:t>
            </a:r>
            <a:endParaRPr lang="es-ES" sz="100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GB" sz="1000" b="1" dirty="0">
                <a:latin typeface="Consolas" panose="020B0609020204030204" pitchFamily="49" charset="0"/>
                <a:ea typeface="Calibri" panose="020F0502020204030204" pitchFamily="34" charset="0"/>
                <a:cs typeface="Consolas" panose="020B0609020204030204" pitchFamily="49" charset="0"/>
              </a:rPr>
              <a:t>	"query": {	</a:t>
            </a:r>
            <a:endParaRPr lang="es-ES" sz="100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GB" sz="1000" b="1" dirty="0">
                <a:latin typeface="Consolas" panose="020B0609020204030204" pitchFamily="49" charset="0"/>
                <a:ea typeface="Calibri" panose="020F0502020204030204" pitchFamily="34" charset="0"/>
                <a:cs typeface="Consolas" panose="020B0609020204030204" pitchFamily="49" charset="0"/>
              </a:rPr>
              <a:t>		"what": {</a:t>
            </a:r>
            <a:endParaRPr lang="es-ES" sz="100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GB" sz="1000" b="1" dirty="0">
                <a:solidFill>
                  <a:srgbClr val="FF0000"/>
                </a:solidFill>
                <a:latin typeface="Consolas" panose="020B0609020204030204" pitchFamily="49" charset="0"/>
                <a:ea typeface="Calibri" panose="020F0502020204030204" pitchFamily="34" charset="0"/>
                <a:cs typeface="Consolas" panose="020B0609020204030204" pitchFamily="49" charset="0"/>
              </a:rPr>
              <a:t>			</a:t>
            </a:r>
            <a:r>
              <a:rPr lang="en-US" sz="1000" b="1" dirty="0">
                <a:latin typeface="Consolas" panose="020B0609020204030204" pitchFamily="49" charset="0"/>
                <a:ea typeface="Calibri" panose="020F0502020204030204" pitchFamily="34" charset="0"/>
                <a:cs typeface="Consolas" panose="020B0609020204030204" pitchFamily="49" charset="0"/>
              </a:rPr>
              <a:t>"format": </a:t>
            </a:r>
            <a:r>
              <a:rPr lang="en-US" sz="1000" dirty="0">
                <a:latin typeface="Consolas" panose="020B0609020204030204" pitchFamily="49" charset="0"/>
                <a:ea typeface="Calibri" panose="020F0502020204030204" pitchFamily="34" charset="0"/>
                <a:cs typeface="Consolas" panose="020B0609020204030204" pitchFamily="49" charset="0"/>
              </a:rPr>
              <a:t>&lt;"measurement" | "observation"&gt;</a:t>
            </a:r>
            <a:endParaRPr lang="es-ES" sz="100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GB" sz="1000" b="1" dirty="0">
                <a:latin typeface="Consolas" panose="020B0609020204030204" pitchFamily="49" charset="0"/>
                <a:ea typeface="Calibri" panose="020F0502020204030204" pitchFamily="34" charset="0"/>
                <a:cs typeface="Consolas" panose="020B0609020204030204" pitchFamily="49" charset="0"/>
              </a:rPr>
              <a:t>			"_</a:t>
            </a:r>
            <a:r>
              <a:rPr lang="en-GB" sz="1000" b="1" dirty="0" err="1">
                <a:latin typeface="Consolas" panose="020B0609020204030204" pitchFamily="49" charset="0"/>
                <a:ea typeface="Calibri" panose="020F0502020204030204" pitchFamily="34" charset="0"/>
                <a:cs typeface="Consolas" panose="020B0609020204030204" pitchFamily="49" charset="0"/>
              </a:rPr>
              <a:t>allOf</a:t>
            </a:r>
            <a:r>
              <a:rPr lang="en-GB" sz="1000" b="1" dirty="0">
                <a:latin typeface="Consolas" panose="020B0609020204030204" pitchFamily="49" charset="0"/>
                <a:ea typeface="Calibri" panose="020F0502020204030204" pitchFamily="34" charset="0"/>
                <a:cs typeface="Consolas" panose="020B0609020204030204" pitchFamily="49" charset="0"/>
              </a:rPr>
              <a:t>": </a:t>
            </a:r>
            <a:r>
              <a:rPr lang="en-GB" sz="1000" dirty="0">
                <a:latin typeface="Consolas" panose="020B0609020204030204" pitchFamily="49" charset="0"/>
                <a:ea typeface="Calibri" panose="020F0502020204030204" pitchFamily="34" charset="0"/>
                <a:cs typeface="Consolas" panose="020B0609020204030204" pitchFamily="49" charset="0"/>
              </a:rPr>
              <a:t>[what_criteria_a1, what_criteria_a2, …, </a:t>
            </a:r>
            <a:r>
              <a:rPr lang="en-GB" sz="1000" dirty="0" err="1">
                <a:latin typeface="Consolas" panose="020B0609020204030204" pitchFamily="49" charset="0"/>
                <a:ea typeface="Calibri" panose="020F0502020204030204" pitchFamily="34" charset="0"/>
                <a:cs typeface="Consolas" panose="020B0609020204030204" pitchFamily="49" charset="0"/>
              </a:rPr>
              <a:t>what_criteria_aN</a:t>
            </a:r>
            <a:r>
              <a:rPr lang="en-GB" sz="1000" dirty="0">
                <a:latin typeface="Consolas" panose="020B0609020204030204" pitchFamily="49" charset="0"/>
                <a:ea typeface="Calibri" panose="020F0502020204030204" pitchFamily="34" charset="0"/>
                <a:cs typeface="Consolas" panose="020B0609020204030204" pitchFamily="49" charset="0"/>
              </a:rPr>
              <a:t>],</a:t>
            </a:r>
            <a:endParaRPr lang="es-ES" sz="100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GB" sz="1000" b="1" dirty="0">
                <a:latin typeface="Consolas" panose="020B0609020204030204" pitchFamily="49" charset="0"/>
                <a:ea typeface="Calibri" panose="020F0502020204030204" pitchFamily="34" charset="0"/>
                <a:cs typeface="Consolas" panose="020B0609020204030204" pitchFamily="49" charset="0"/>
              </a:rPr>
              <a:t>			"_</a:t>
            </a:r>
            <a:r>
              <a:rPr lang="en-GB" sz="1000" b="1" dirty="0" err="1">
                <a:latin typeface="Consolas" panose="020B0609020204030204" pitchFamily="49" charset="0"/>
                <a:ea typeface="Calibri" panose="020F0502020204030204" pitchFamily="34" charset="0"/>
                <a:cs typeface="Consolas" panose="020B0609020204030204" pitchFamily="49" charset="0"/>
              </a:rPr>
              <a:t>anyOf</a:t>
            </a:r>
            <a:r>
              <a:rPr lang="en-GB" sz="1000" b="1" dirty="0">
                <a:latin typeface="Consolas" panose="020B0609020204030204" pitchFamily="49" charset="0"/>
                <a:ea typeface="Calibri" panose="020F0502020204030204" pitchFamily="34" charset="0"/>
                <a:cs typeface="Consolas" panose="020B0609020204030204" pitchFamily="49" charset="0"/>
              </a:rPr>
              <a:t>": </a:t>
            </a:r>
            <a:r>
              <a:rPr lang="en-GB" sz="1000" dirty="0">
                <a:latin typeface="Consolas" panose="020B0609020204030204" pitchFamily="49" charset="0"/>
                <a:ea typeface="Calibri" panose="020F0502020204030204" pitchFamily="34" charset="0"/>
                <a:cs typeface="Consolas" panose="020B0609020204030204" pitchFamily="49" charset="0"/>
              </a:rPr>
              <a:t>[what_criteria_b1, what_criteria_b2, …, </a:t>
            </a:r>
            <a:r>
              <a:rPr lang="en-GB" sz="1000" dirty="0" err="1">
                <a:latin typeface="Consolas" panose="020B0609020204030204" pitchFamily="49" charset="0"/>
                <a:ea typeface="Calibri" panose="020F0502020204030204" pitchFamily="34" charset="0"/>
                <a:cs typeface="Consolas" panose="020B0609020204030204" pitchFamily="49" charset="0"/>
              </a:rPr>
              <a:t>what_criteria_bN</a:t>
            </a:r>
            <a:r>
              <a:rPr lang="en-GB" sz="1000" dirty="0">
                <a:latin typeface="Consolas" panose="020B0609020204030204" pitchFamily="49" charset="0"/>
                <a:ea typeface="Calibri" panose="020F0502020204030204" pitchFamily="34" charset="0"/>
                <a:cs typeface="Consolas" panose="020B0609020204030204" pitchFamily="49" charset="0"/>
              </a:rPr>
              <a:t>],</a:t>
            </a:r>
            <a:endParaRPr lang="es-ES" sz="100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GB" sz="1000" b="1" dirty="0">
                <a:latin typeface="Consolas" panose="020B0609020204030204" pitchFamily="49" charset="0"/>
                <a:ea typeface="Calibri" panose="020F0502020204030204" pitchFamily="34" charset="0"/>
                <a:cs typeface="Consolas" panose="020B0609020204030204" pitchFamily="49" charset="0"/>
              </a:rPr>
              <a:t>			"_not": </a:t>
            </a:r>
            <a:r>
              <a:rPr lang="en-GB" sz="1000" dirty="0">
                <a:latin typeface="Consolas" panose="020B0609020204030204" pitchFamily="49" charset="0"/>
                <a:ea typeface="Calibri" panose="020F0502020204030204" pitchFamily="34" charset="0"/>
                <a:cs typeface="Consolas" panose="020B0609020204030204" pitchFamily="49" charset="0"/>
              </a:rPr>
              <a:t>[what_criteria_c1, what_criteria_c2, …, </a:t>
            </a:r>
            <a:r>
              <a:rPr lang="en-GB" sz="1000" dirty="0" err="1">
                <a:latin typeface="Consolas" panose="020B0609020204030204" pitchFamily="49" charset="0"/>
                <a:ea typeface="Calibri" panose="020F0502020204030204" pitchFamily="34" charset="0"/>
                <a:cs typeface="Consolas" panose="020B0609020204030204" pitchFamily="49" charset="0"/>
              </a:rPr>
              <a:t>what_criteria_cN</a:t>
            </a:r>
            <a:r>
              <a:rPr lang="en-GB" sz="1000" dirty="0">
                <a:latin typeface="Consolas" panose="020B0609020204030204" pitchFamily="49" charset="0"/>
                <a:ea typeface="Calibri" panose="020F0502020204030204" pitchFamily="34" charset="0"/>
                <a:cs typeface="Consolas" panose="020B0609020204030204" pitchFamily="49" charset="0"/>
              </a:rPr>
              <a:t>]</a:t>
            </a:r>
            <a:endParaRPr lang="es-ES" sz="100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GB" sz="1000" b="1" dirty="0">
                <a:latin typeface="Consolas" panose="020B0609020204030204" pitchFamily="49" charset="0"/>
                <a:ea typeface="Calibri" panose="020F0502020204030204" pitchFamily="34" charset="0"/>
                <a:cs typeface="Consolas" panose="020B0609020204030204" pitchFamily="49" charset="0"/>
              </a:rPr>
              <a:t>		},</a:t>
            </a:r>
            <a:endParaRPr lang="es-ES" sz="100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US" sz="1000" b="1" dirty="0">
                <a:latin typeface="Consolas" panose="020B0609020204030204" pitchFamily="49" charset="0"/>
                <a:ea typeface="Calibri" panose="020F0502020204030204" pitchFamily="34" charset="0"/>
                <a:cs typeface="Consolas" panose="020B0609020204030204" pitchFamily="49" charset="0"/>
              </a:rPr>
              <a:t>		"where": {</a:t>
            </a:r>
            <a:endParaRPr lang="es-ES" sz="100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US" sz="1000" b="1" dirty="0">
                <a:latin typeface="Consolas" panose="020B0609020204030204" pitchFamily="49" charset="0"/>
                <a:ea typeface="Calibri" panose="020F0502020204030204" pitchFamily="34" charset="0"/>
                <a:cs typeface="Consolas" panose="020B0609020204030204" pitchFamily="49" charset="0"/>
              </a:rPr>
              <a:t>			</a:t>
            </a:r>
            <a:r>
              <a:rPr lang="en-GB" sz="1000" b="1" dirty="0">
                <a:latin typeface="Consolas" panose="020B0609020204030204" pitchFamily="49" charset="0"/>
                <a:ea typeface="Calibri" panose="020F0502020204030204" pitchFamily="34" charset="0"/>
                <a:cs typeface="Consolas" panose="020B0609020204030204" pitchFamily="49" charset="0"/>
              </a:rPr>
              <a:t>"_</a:t>
            </a:r>
            <a:r>
              <a:rPr lang="en-GB" sz="1000" b="1" dirty="0" err="1">
                <a:latin typeface="Consolas" panose="020B0609020204030204" pitchFamily="49" charset="0"/>
                <a:ea typeface="Calibri" panose="020F0502020204030204" pitchFamily="34" charset="0"/>
                <a:cs typeface="Consolas" panose="020B0609020204030204" pitchFamily="49" charset="0"/>
              </a:rPr>
              <a:t>allOf</a:t>
            </a:r>
            <a:r>
              <a:rPr lang="en-GB" sz="1000" b="1" dirty="0">
                <a:latin typeface="Consolas" panose="020B0609020204030204" pitchFamily="49" charset="0"/>
                <a:ea typeface="Calibri" panose="020F0502020204030204" pitchFamily="34" charset="0"/>
                <a:cs typeface="Consolas" panose="020B0609020204030204" pitchFamily="49" charset="0"/>
              </a:rPr>
              <a:t>": </a:t>
            </a:r>
            <a:r>
              <a:rPr lang="en-GB" sz="1000" dirty="0">
                <a:latin typeface="Consolas" panose="020B0609020204030204" pitchFamily="49" charset="0"/>
                <a:ea typeface="Calibri" panose="020F0502020204030204" pitchFamily="34" charset="0"/>
                <a:cs typeface="Consolas" panose="020B0609020204030204" pitchFamily="49" charset="0"/>
              </a:rPr>
              <a:t>[where_criteria_a1, where_criteria_a2, …, </a:t>
            </a:r>
            <a:r>
              <a:rPr lang="en-GB" sz="1000" dirty="0" err="1">
                <a:latin typeface="Consolas" panose="020B0609020204030204" pitchFamily="49" charset="0"/>
                <a:ea typeface="Calibri" panose="020F0502020204030204" pitchFamily="34" charset="0"/>
                <a:cs typeface="Consolas" panose="020B0609020204030204" pitchFamily="49" charset="0"/>
              </a:rPr>
              <a:t>where_criteria_aN</a:t>
            </a:r>
            <a:r>
              <a:rPr lang="en-GB" sz="1000" dirty="0">
                <a:latin typeface="Consolas" panose="020B0609020204030204" pitchFamily="49" charset="0"/>
                <a:ea typeface="Calibri" panose="020F0502020204030204" pitchFamily="34" charset="0"/>
                <a:cs typeface="Consolas" panose="020B0609020204030204" pitchFamily="49" charset="0"/>
              </a:rPr>
              <a:t>],</a:t>
            </a:r>
            <a:endParaRPr lang="es-ES" sz="100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GB" sz="1000" b="1" dirty="0">
                <a:latin typeface="Consolas" panose="020B0609020204030204" pitchFamily="49" charset="0"/>
                <a:ea typeface="Calibri" panose="020F0502020204030204" pitchFamily="34" charset="0"/>
                <a:cs typeface="Consolas" panose="020B0609020204030204" pitchFamily="49" charset="0"/>
              </a:rPr>
              <a:t>			"_</a:t>
            </a:r>
            <a:r>
              <a:rPr lang="en-GB" sz="1000" b="1" dirty="0" err="1">
                <a:latin typeface="Consolas" panose="020B0609020204030204" pitchFamily="49" charset="0"/>
                <a:ea typeface="Calibri" panose="020F0502020204030204" pitchFamily="34" charset="0"/>
                <a:cs typeface="Consolas" panose="020B0609020204030204" pitchFamily="49" charset="0"/>
              </a:rPr>
              <a:t>anyOf</a:t>
            </a:r>
            <a:r>
              <a:rPr lang="en-GB" sz="1000" b="1" dirty="0">
                <a:latin typeface="Consolas" panose="020B0609020204030204" pitchFamily="49" charset="0"/>
                <a:ea typeface="Calibri" panose="020F0502020204030204" pitchFamily="34" charset="0"/>
                <a:cs typeface="Consolas" panose="020B0609020204030204" pitchFamily="49" charset="0"/>
              </a:rPr>
              <a:t>": </a:t>
            </a:r>
            <a:r>
              <a:rPr lang="en-GB" sz="1000" dirty="0">
                <a:latin typeface="Consolas" panose="020B0609020204030204" pitchFamily="49" charset="0"/>
                <a:ea typeface="Calibri" panose="020F0502020204030204" pitchFamily="34" charset="0"/>
                <a:cs typeface="Consolas" panose="020B0609020204030204" pitchFamily="49" charset="0"/>
              </a:rPr>
              <a:t>[where_criteria_b1, where_criteria_b2, …, </a:t>
            </a:r>
            <a:r>
              <a:rPr lang="en-GB" sz="1000" dirty="0" err="1">
                <a:latin typeface="Consolas" panose="020B0609020204030204" pitchFamily="49" charset="0"/>
                <a:ea typeface="Calibri" panose="020F0502020204030204" pitchFamily="34" charset="0"/>
                <a:cs typeface="Consolas" panose="020B0609020204030204" pitchFamily="49" charset="0"/>
              </a:rPr>
              <a:t>where_criteria_bN</a:t>
            </a:r>
            <a:r>
              <a:rPr lang="en-GB" sz="1000" dirty="0">
                <a:latin typeface="Consolas" panose="020B0609020204030204" pitchFamily="49" charset="0"/>
                <a:ea typeface="Calibri" panose="020F0502020204030204" pitchFamily="34" charset="0"/>
                <a:cs typeface="Consolas" panose="020B0609020204030204" pitchFamily="49" charset="0"/>
              </a:rPr>
              <a:t>],</a:t>
            </a:r>
            <a:endParaRPr lang="es-ES" sz="100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GB" sz="1000" b="1" dirty="0">
                <a:latin typeface="Consolas" panose="020B0609020204030204" pitchFamily="49" charset="0"/>
                <a:ea typeface="Calibri" panose="020F0502020204030204" pitchFamily="34" charset="0"/>
                <a:cs typeface="Consolas" panose="020B0609020204030204" pitchFamily="49" charset="0"/>
              </a:rPr>
              <a:t>			"_not": </a:t>
            </a:r>
            <a:r>
              <a:rPr lang="en-GB" sz="1000" dirty="0">
                <a:latin typeface="Consolas" panose="020B0609020204030204" pitchFamily="49" charset="0"/>
                <a:ea typeface="Calibri" panose="020F0502020204030204" pitchFamily="34" charset="0"/>
                <a:cs typeface="Consolas" panose="020B0609020204030204" pitchFamily="49" charset="0"/>
              </a:rPr>
              <a:t>[where_criteria_c1, where_criteria_c2, …, </a:t>
            </a:r>
            <a:r>
              <a:rPr lang="en-GB" sz="1000" dirty="0" err="1">
                <a:latin typeface="Consolas" panose="020B0609020204030204" pitchFamily="49" charset="0"/>
                <a:ea typeface="Calibri" panose="020F0502020204030204" pitchFamily="34" charset="0"/>
                <a:cs typeface="Consolas" panose="020B0609020204030204" pitchFamily="49" charset="0"/>
              </a:rPr>
              <a:t>where_criteria_cN</a:t>
            </a:r>
            <a:r>
              <a:rPr lang="en-GB" sz="1000" dirty="0">
                <a:latin typeface="Consolas" panose="020B0609020204030204" pitchFamily="49" charset="0"/>
                <a:ea typeface="Calibri" panose="020F0502020204030204" pitchFamily="34" charset="0"/>
                <a:cs typeface="Consolas" panose="020B0609020204030204" pitchFamily="49" charset="0"/>
              </a:rPr>
              <a:t>]</a:t>
            </a:r>
            <a:endParaRPr lang="es-ES" sz="100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US" sz="1000" b="1" dirty="0">
                <a:latin typeface="Consolas" panose="020B0609020204030204" pitchFamily="49" charset="0"/>
                <a:ea typeface="Calibri" panose="020F0502020204030204" pitchFamily="34" charset="0"/>
                <a:cs typeface="Consolas" panose="020B0609020204030204" pitchFamily="49" charset="0"/>
              </a:rPr>
              <a:t>		},</a:t>
            </a:r>
            <a:endParaRPr lang="es-ES" sz="100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US" sz="1000" b="1" dirty="0">
                <a:latin typeface="Consolas" panose="020B0609020204030204" pitchFamily="49" charset="0"/>
                <a:ea typeface="Calibri" panose="020F0502020204030204" pitchFamily="34" charset="0"/>
                <a:cs typeface="Consolas" panose="020B0609020204030204" pitchFamily="49" charset="0"/>
              </a:rPr>
              <a:t>		"when": {</a:t>
            </a:r>
            <a:endParaRPr lang="es-ES" sz="100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US" sz="1000" b="1" dirty="0">
                <a:latin typeface="Consolas" panose="020B0609020204030204" pitchFamily="49" charset="0"/>
                <a:ea typeface="Calibri" panose="020F0502020204030204" pitchFamily="34" charset="0"/>
                <a:cs typeface="Consolas" panose="020B0609020204030204" pitchFamily="49" charset="0"/>
              </a:rPr>
              <a:t>			</a:t>
            </a:r>
            <a:r>
              <a:rPr lang="en-GB" sz="1000" b="1" dirty="0">
                <a:latin typeface="Consolas" panose="020B0609020204030204" pitchFamily="49" charset="0"/>
                <a:ea typeface="Calibri" panose="020F0502020204030204" pitchFamily="34" charset="0"/>
                <a:cs typeface="Consolas" panose="020B0609020204030204" pitchFamily="49" charset="0"/>
              </a:rPr>
              <a:t>"_</a:t>
            </a:r>
            <a:r>
              <a:rPr lang="en-GB" sz="1000" b="1" dirty="0" err="1">
                <a:latin typeface="Consolas" panose="020B0609020204030204" pitchFamily="49" charset="0"/>
                <a:ea typeface="Calibri" panose="020F0502020204030204" pitchFamily="34" charset="0"/>
                <a:cs typeface="Consolas" panose="020B0609020204030204" pitchFamily="49" charset="0"/>
              </a:rPr>
              <a:t>allOf</a:t>
            </a:r>
            <a:r>
              <a:rPr lang="en-GB" sz="1000" b="1" dirty="0">
                <a:latin typeface="Consolas" panose="020B0609020204030204" pitchFamily="49" charset="0"/>
                <a:ea typeface="Calibri" panose="020F0502020204030204" pitchFamily="34" charset="0"/>
                <a:cs typeface="Consolas" panose="020B0609020204030204" pitchFamily="49" charset="0"/>
              </a:rPr>
              <a:t>": </a:t>
            </a:r>
            <a:r>
              <a:rPr lang="en-GB" sz="1000" dirty="0">
                <a:latin typeface="Consolas" panose="020B0609020204030204" pitchFamily="49" charset="0"/>
                <a:ea typeface="Calibri" panose="020F0502020204030204" pitchFamily="34" charset="0"/>
                <a:cs typeface="Consolas" panose="020B0609020204030204" pitchFamily="49" charset="0"/>
              </a:rPr>
              <a:t>[when_criteria_a1, when_criteria_a2, …, </a:t>
            </a:r>
            <a:r>
              <a:rPr lang="en-GB" sz="1000" dirty="0" err="1">
                <a:latin typeface="Consolas" panose="020B0609020204030204" pitchFamily="49" charset="0"/>
                <a:ea typeface="Calibri" panose="020F0502020204030204" pitchFamily="34" charset="0"/>
                <a:cs typeface="Consolas" panose="020B0609020204030204" pitchFamily="49" charset="0"/>
              </a:rPr>
              <a:t>when_criteria_aN</a:t>
            </a:r>
            <a:r>
              <a:rPr lang="en-GB" sz="1000" dirty="0">
                <a:latin typeface="Consolas" panose="020B0609020204030204" pitchFamily="49" charset="0"/>
                <a:ea typeface="Calibri" panose="020F0502020204030204" pitchFamily="34" charset="0"/>
                <a:cs typeface="Consolas" panose="020B0609020204030204" pitchFamily="49" charset="0"/>
              </a:rPr>
              <a:t>],</a:t>
            </a:r>
            <a:endParaRPr lang="es-ES" sz="100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GB" sz="1000" b="1" dirty="0">
                <a:latin typeface="Consolas" panose="020B0609020204030204" pitchFamily="49" charset="0"/>
                <a:ea typeface="Calibri" panose="020F0502020204030204" pitchFamily="34" charset="0"/>
                <a:cs typeface="Consolas" panose="020B0609020204030204" pitchFamily="49" charset="0"/>
              </a:rPr>
              <a:t>			"_</a:t>
            </a:r>
            <a:r>
              <a:rPr lang="en-GB" sz="1000" b="1" dirty="0" err="1">
                <a:latin typeface="Consolas" panose="020B0609020204030204" pitchFamily="49" charset="0"/>
                <a:ea typeface="Calibri" panose="020F0502020204030204" pitchFamily="34" charset="0"/>
                <a:cs typeface="Consolas" panose="020B0609020204030204" pitchFamily="49" charset="0"/>
              </a:rPr>
              <a:t>anyOf</a:t>
            </a:r>
            <a:r>
              <a:rPr lang="en-GB" sz="1000" b="1" dirty="0">
                <a:latin typeface="Consolas" panose="020B0609020204030204" pitchFamily="49" charset="0"/>
                <a:ea typeface="Calibri" panose="020F0502020204030204" pitchFamily="34" charset="0"/>
                <a:cs typeface="Consolas" panose="020B0609020204030204" pitchFamily="49" charset="0"/>
              </a:rPr>
              <a:t>": </a:t>
            </a:r>
            <a:r>
              <a:rPr lang="en-GB" sz="1000" dirty="0">
                <a:latin typeface="Consolas" panose="020B0609020204030204" pitchFamily="49" charset="0"/>
                <a:ea typeface="Calibri" panose="020F0502020204030204" pitchFamily="34" charset="0"/>
                <a:cs typeface="Consolas" panose="020B0609020204030204" pitchFamily="49" charset="0"/>
              </a:rPr>
              <a:t>[when_criteria_b1, when_criteria_b2, …, </a:t>
            </a:r>
            <a:r>
              <a:rPr lang="en-GB" sz="1000" dirty="0" err="1">
                <a:latin typeface="Consolas" panose="020B0609020204030204" pitchFamily="49" charset="0"/>
                <a:ea typeface="Calibri" panose="020F0502020204030204" pitchFamily="34" charset="0"/>
                <a:cs typeface="Consolas" panose="020B0609020204030204" pitchFamily="49" charset="0"/>
              </a:rPr>
              <a:t>when_criteria_bN</a:t>
            </a:r>
            <a:r>
              <a:rPr lang="en-GB" sz="1000" dirty="0">
                <a:latin typeface="Consolas" panose="020B0609020204030204" pitchFamily="49" charset="0"/>
                <a:ea typeface="Calibri" panose="020F0502020204030204" pitchFamily="34" charset="0"/>
                <a:cs typeface="Consolas" panose="020B0609020204030204" pitchFamily="49" charset="0"/>
              </a:rPr>
              <a:t>],</a:t>
            </a:r>
            <a:endParaRPr lang="es-ES" sz="100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GB" sz="1000" b="1" dirty="0">
                <a:latin typeface="Consolas" panose="020B0609020204030204" pitchFamily="49" charset="0"/>
                <a:ea typeface="Calibri" panose="020F0502020204030204" pitchFamily="34" charset="0"/>
                <a:cs typeface="Consolas" panose="020B0609020204030204" pitchFamily="49" charset="0"/>
              </a:rPr>
              <a:t>			"_not": </a:t>
            </a:r>
            <a:r>
              <a:rPr lang="en-GB" sz="1000" dirty="0">
                <a:latin typeface="Consolas" panose="020B0609020204030204" pitchFamily="49" charset="0"/>
                <a:ea typeface="Calibri" panose="020F0502020204030204" pitchFamily="34" charset="0"/>
                <a:cs typeface="Consolas" panose="020B0609020204030204" pitchFamily="49" charset="0"/>
              </a:rPr>
              <a:t>[when_criteria_c1, when_criteria_c2, …, </a:t>
            </a:r>
            <a:r>
              <a:rPr lang="en-GB" sz="1000" dirty="0" err="1">
                <a:latin typeface="Consolas" panose="020B0609020204030204" pitchFamily="49" charset="0"/>
                <a:ea typeface="Calibri" panose="020F0502020204030204" pitchFamily="34" charset="0"/>
                <a:cs typeface="Consolas" panose="020B0609020204030204" pitchFamily="49" charset="0"/>
              </a:rPr>
              <a:t>when_criteria_cN</a:t>
            </a:r>
            <a:r>
              <a:rPr lang="en-GB" sz="1000" dirty="0">
                <a:latin typeface="Consolas" panose="020B0609020204030204" pitchFamily="49" charset="0"/>
                <a:ea typeface="Calibri" panose="020F0502020204030204" pitchFamily="34" charset="0"/>
                <a:cs typeface="Consolas" panose="020B0609020204030204" pitchFamily="49" charset="0"/>
              </a:rPr>
              <a:t>]</a:t>
            </a:r>
            <a:endParaRPr lang="es-ES" sz="100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US" sz="1000" b="1" dirty="0">
                <a:latin typeface="Consolas" panose="020B0609020204030204" pitchFamily="49" charset="0"/>
                <a:ea typeface="Calibri" panose="020F0502020204030204" pitchFamily="34" charset="0"/>
                <a:cs typeface="Consolas" panose="020B0609020204030204" pitchFamily="49" charset="0"/>
              </a:rPr>
              <a:t>		</a:t>
            </a:r>
            <a:r>
              <a:rPr lang="es-ES" sz="1000" b="1" dirty="0">
                <a:latin typeface="Consolas" panose="020B0609020204030204" pitchFamily="49" charset="0"/>
                <a:ea typeface="Calibri" panose="020F0502020204030204" pitchFamily="34" charset="0"/>
                <a:cs typeface="Consolas" panose="020B0609020204030204" pitchFamily="49" charset="0"/>
              </a:rPr>
              <a:t>}</a:t>
            </a:r>
            <a:endParaRPr lang="es-ES" sz="100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s-ES" sz="1000" b="1" dirty="0">
                <a:latin typeface="Consolas" panose="020B0609020204030204" pitchFamily="49" charset="0"/>
                <a:ea typeface="Calibri" panose="020F0502020204030204" pitchFamily="34" charset="0"/>
                <a:cs typeface="Consolas" panose="020B0609020204030204" pitchFamily="49" charset="0"/>
              </a:rPr>
              <a:t>	}</a:t>
            </a:r>
            <a:endParaRPr lang="es-ES" sz="100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spcAft>
                <a:spcPts val="1000"/>
              </a:spcAft>
              <a:tabLst>
                <a:tab pos="540385" algn="l"/>
                <a:tab pos="900430" algn="l"/>
                <a:tab pos="1260475" algn="l"/>
                <a:tab pos="1620520" algn="l"/>
                <a:tab pos="1980565" algn="l"/>
                <a:tab pos="2340610" algn="l"/>
              </a:tabLst>
            </a:pPr>
            <a:r>
              <a:rPr lang="es-ES" sz="1000" b="1" dirty="0">
                <a:latin typeface="Consolas" panose="020B0609020204030204" pitchFamily="49" charset="0"/>
                <a:ea typeface="Calibri" panose="020F0502020204030204" pitchFamily="34" charset="0"/>
                <a:cs typeface="Consolas" panose="020B0609020204030204" pitchFamily="49" charset="0"/>
              </a:rPr>
              <a:t>}</a:t>
            </a:r>
            <a:endParaRPr lang="es-ES" sz="1000" dirty="0">
              <a:effectLst/>
              <a:latin typeface="Consolas" panose="020B0609020204030204" pitchFamily="49" charset="0"/>
              <a:ea typeface="Calibri" panose="020F0502020204030204" pitchFamily="34" charset="0"/>
              <a:cs typeface="Consolas" panose="020B0609020204030204" pitchFamily="49" charset="0"/>
            </a:endParaRPr>
          </a:p>
        </p:txBody>
      </p:sp>
    </p:spTree>
    <p:extLst>
      <p:ext uri="{BB962C8B-B14F-4D97-AF65-F5344CB8AC3E}">
        <p14:creationId xmlns:p14="http://schemas.microsoft.com/office/powerpoint/2010/main" val="24920692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23528" y="30872"/>
            <a:ext cx="8568952" cy="828000"/>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4F81BD"/>
                </a:solidFill>
                <a:latin typeface="Calibri"/>
              </a:rPr>
              <a:t>SEL: </a:t>
            </a:r>
            <a:r>
              <a:rPr lang="en-US" b="1" dirty="0" err="1" smtClean="0">
                <a:solidFill>
                  <a:srgbClr val="4F81BD"/>
                </a:solidFill>
                <a:latin typeface="Calibri"/>
              </a:rPr>
              <a:t>Async</a:t>
            </a:r>
            <a:r>
              <a:rPr lang="en-US" b="1" dirty="0" smtClean="0">
                <a:solidFill>
                  <a:srgbClr val="4F81BD"/>
                </a:solidFill>
                <a:latin typeface="Calibri"/>
              </a:rPr>
              <a:t> subscriptions &lt;target&gt;</a:t>
            </a:r>
            <a:endParaRPr lang="en-US" b="1" dirty="0"/>
          </a:p>
        </p:txBody>
      </p:sp>
      <p:sp>
        <p:nvSpPr>
          <p:cNvPr id="9" name="Rectángulo 8"/>
          <p:cNvSpPr/>
          <p:nvPr/>
        </p:nvSpPr>
        <p:spPr>
          <a:xfrm>
            <a:off x="1369087" y="1094777"/>
            <a:ext cx="6405827" cy="238026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R="90170">
              <a:lnSpc>
                <a:spcPct val="115000"/>
              </a:lnSpc>
              <a:spcBef>
                <a:spcPts val="600"/>
              </a:spcBef>
              <a:tabLst>
                <a:tab pos="540385" algn="l"/>
                <a:tab pos="900430" algn="l"/>
                <a:tab pos="1260475" algn="l"/>
                <a:tab pos="1620520" algn="l"/>
                <a:tab pos="1980565" algn="l"/>
                <a:tab pos="2340610" algn="l"/>
              </a:tabLst>
            </a:pPr>
            <a:r>
              <a:rPr lang="en-US" sz="1050" dirty="0">
                <a:latin typeface="Consolas" panose="020B0609020204030204" pitchFamily="49" charset="0"/>
                <a:ea typeface="Calibri" panose="020F0502020204030204" pitchFamily="34" charset="0"/>
                <a:cs typeface="Consolas" panose="020B0609020204030204" pitchFamily="49" charset="0"/>
              </a:rPr>
              <a:t>{</a:t>
            </a:r>
          </a:p>
          <a:p>
            <a:pPr marR="90170">
              <a:lnSpc>
                <a:spcPct val="115000"/>
              </a:lnSpc>
              <a:spcBef>
                <a:spcPts val="600"/>
              </a:spcBef>
              <a:tabLst>
                <a:tab pos="540385" algn="l"/>
                <a:tab pos="900430" algn="l"/>
                <a:tab pos="1260475" algn="l"/>
                <a:tab pos="1620520" algn="l"/>
                <a:tab pos="1980565" algn="l"/>
                <a:tab pos="2340610" algn="l"/>
              </a:tabLst>
            </a:pPr>
            <a:r>
              <a:rPr lang="en-US" sz="1050" dirty="0" smtClean="0">
                <a:latin typeface="Consolas" panose="020B0609020204030204" pitchFamily="49" charset="0"/>
                <a:ea typeface="Calibri" panose="020F0502020204030204" pitchFamily="34" charset="0"/>
                <a:cs typeface="Consolas" panose="020B0609020204030204" pitchFamily="49" charset="0"/>
              </a:rPr>
              <a:t>	"</a:t>
            </a:r>
            <a:r>
              <a:rPr lang="en-US" sz="1050" dirty="0">
                <a:latin typeface="Consolas" panose="020B0609020204030204" pitchFamily="49" charset="0"/>
                <a:ea typeface="Calibri" panose="020F0502020204030204" pitchFamily="34" charset="0"/>
                <a:cs typeface="Consolas" panose="020B0609020204030204" pitchFamily="49" charset="0"/>
              </a:rPr>
              <a:t>technology": "</a:t>
            </a:r>
            <a:r>
              <a:rPr lang="en-US" sz="1050" dirty="0" err="1">
                <a:latin typeface="Consolas" panose="020B0609020204030204" pitchFamily="49" charset="0"/>
                <a:ea typeface="Calibri" panose="020F0502020204030204" pitchFamily="34" charset="0"/>
                <a:cs typeface="Consolas" panose="020B0609020204030204" pitchFamily="49" charset="0"/>
              </a:rPr>
              <a:t>oml</a:t>
            </a:r>
            <a:r>
              <a:rPr lang="en-US" sz="1050" dirty="0">
                <a:latin typeface="Consolas" panose="020B0609020204030204" pitchFamily="49" charset="0"/>
                <a:ea typeface="Calibri" panose="020F0502020204030204" pitchFamily="34" charset="0"/>
                <a:cs typeface="Consolas" panose="020B0609020204030204" pitchFamily="49" charset="0"/>
              </a:rPr>
              <a:t>",</a:t>
            </a:r>
          </a:p>
          <a:p>
            <a:pPr marR="90170">
              <a:lnSpc>
                <a:spcPct val="115000"/>
              </a:lnSpc>
              <a:spcBef>
                <a:spcPts val="600"/>
              </a:spcBef>
              <a:tabLst>
                <a:tab pos="540385" algn="l"/>
                <a:tab pos="900430" algn="l"/>
                <a:tab pos="1260475" algn="l"/>
                <a:tab pos="1620520" algn="l"/>
                <a:tab pos="1980565" algn="l"/>
                <a:tab pos="2340610" algn="l"/>
              </a:tabLst>
            </a:pPr>
            <a:r>
              <a:rPr lang="en-US" sz="1050" dirty="0" smtClean="0">
                <a:latin typeface="Consolas" panose="020B0609020204030204" pitchFamily="49" charset="0"/>
                <a:ea typeface="Calibri" panose="020F0502020204030204" pitchFamily="34" charset="0"/>
                <a:cs typeface="Consolas" panose="020B0609020204030204" pitchFamily="49" charset="0"/>
              </a:rPr>
              <a:t>	"</a:t>
            </a:r>
            <a:r>
              <a:rPr lang="en-US" sz="1050" dirty="0">
                <a:latin typeface="Consolas" panose="020B0609020204030204" pitchFamily="49" charset="0"/>
                <a:ea typeface="Calibri" panose="020F0502020204030204" pitchFamily="34" charset="0"/>
                <a:cs typeface="Consolas" panose="020B0609020204030204" pitchFamily="49" charset="0"/>
              </a:rPr>
              <a:t>parameters": {</a:t>
            </a:r>
          </a:p>
          <a:p>
            <a:pPr marR="90170">
              <a:lnSpc>
                <a:spcPct val="115000"/>
              </a:lnSpc>
              <a:spcBef>
                <a:spcPts val="600"/>
              </a:spcBef>
              <a:tabLst>
                <a:tab pos="540385" algn="l"/>
                <a:tab pos="900430" algn="l"/>
                <a:tab pos="1260475" algn="l"/>
                <a:tab pos="1620520" algn="l"/>
                <a:tab pos="1980565" algn="l"/>
                <a:tab pos="2340610" algn="l"/>
              </a:tabLst>
            </a:pPr>
            <a:r>
              <a:rPr lang="en-US" sz="1050" dirty="0" smtClean="0">
                <a:latin typeface="Consolas" panose="020B0609020204030204" pitchFamily="49" charset="0"/>
                <a:ea typeface="Calibri" panose="020F0502020204030204" pitchFamily="34" charset="0"/>
                <a:cs typeface="Consolas" panose="020B0609020204030204" pitchFamily="49" charset="0"/>
              </a:rPr>
              <a:t>		"</a:t>
            </a:r>
            <a:r>
              <a:rPr lang="en-US" sz="1050" dirty="0">
                <a:latin typeface="Consolas" panose="020B0609020204030204" pitchFamily="49" charset="0"/>
                <a:ea typeface="Calibri" panose="020F0502020204030204" pitchFamily="34" charset="0"/>
                <a:cs typeface="Consolas" panose="020B0609020204030204" pitchFamily="49" charset="0"/>
              </a:rPr>
              <a:t>address": &lt;destination endpoint (IPv4)&gt;,</a:t>
            </a:r>
          </a:p>
          <a:p>
            <a:pPr marR="90170" lvl="2">
              <a:lnSpc>
                <a:spcPct val="115000"/>
              </a:lnSpc>
              <a:spcBef>
                <a:spcPts val="600"/>
              </a:spcBef>
              <a:tabLst>
                <a:tab pos="540385" algn="l"/>
                <a:tab pos="900430" algn="l"/>
                <a:tab pos="1260475" algn="l"/>
                <a:tab pos="1620520" algn="l"/>
                <a:tab pos="1980565" algn="l"/>
                <a:tab pos="2340610" algn="l"/>
              </a:tabLst>
            </a:pPr>
            <a:r>
              <a:rPr lang="en-US" sz="1050" dirty="0">
                <a:latin typeface="Consolas" panose="020B0609020204030204" pitchFamily="49" charset="0"/>
                <a:ea typeface="Calibri" panose="020F0502020204030204" pitchFamily="34" charset="0"/>
                <a:cs typeface="Consolas" panose="020B0609020204030204" pitchFamily="49" charset="0"/>
              </a:rPr>
              <a:t>"port": &lt;destination port&gt;,</a:t>
            </a:r>
          </a:p>
          <a:p>
            <a:pPr marR="90170" lvl="2">
              <a:lnSpc>
                <a:spcPct val="115000"/>
              </a:lnSpc>
              <a:spcBef>
                <a:spcPts val="600"/>
              </a:spcBef>
              <a:tabLst>
                <a:tab pos="540385" algn="l"/>
                <a:tab pos="900430" algn="l"/>
                <a:tab pos="1260475" algn="l"/>
                <a:tab pos="1620520" algn="l"/>
                <a:tab pos="1980565" algn="l"/>
                <a:tab pos="2340610" algn="l"/>
              </a:tabLst>
            </a:pPr>
            <a:r>
              <a:rPr lang="en-US" sz="1050" dirty="0" smtClean="0">
                <a:latin typeface="Consolas" panose="020B0609020204030204" pitchFamily="49" charset="0"/>
                <a:ea typeface="Calibri" panose="020F0502020204030204" pitchFamily="34" charset="0"/>
                <a:cs typeface="Consolas" panose="020B0609020204030204" pitchFamily="49" charset="0"/>
              </a:rPr>
              <a:t>"</a:t>
            </a:r>
            <a:r>
              <a:rPr lang="en-US" sz="1050" dirty="0" smtClean="0">
                <a:latin typeface="Consolas" panose="020B0609020204030204" pitchFamily="49" charset="0"/>
                <a:ea typeface="Calibri" panose="020F0502020204030204" pitchFamily="34" charset="0"/>
                <a:cs typeface="Consolas" panose="020B0609020204030204" pitchFamily="49" charset="0"/>
              </a:rPr>
              <a:t>experiment“: </a:t>
            </a:r>
            <a:r>
              <a:rPr lang="en-US" sz="1050" dirty="0">
                <a:latin typeface="Consolas" panose="020B0609020204030204" pitchFamily="49" charset="0"/>
                <a:ea typeface="Calibri" panose="020F0502020204030204" pitchFamily="34" charset="0"/>
                <a:cs typeface="Consolas" panose="020B0609020204030204" pitchFamily="49" charset="0"/>
              </a:rPr>
              <a:t>&lt;OML experiment id</a:t>
            </a:r>
            <a:r>
              <a:rPr lang="en-US" sz="1050" dirty="0" smtClean="0">
                <a:latin typeface="Consolas" panose="020B0609020204030204" pitchFamily="49" charset="0"/>
                <a:ea typeface="Calibri" panose="020F0502020204030204" pitchFamily="34" charset="0"/>
                <a:cs typeface="Consolas" panose="020B0609020204030204" pitchFamily="49" charset="0"/>
              </a:rPr>
              <a:t>&gt;,</a:t>
            </a:r>
          </a:p>
          <a:p>
            <a:pPr marR="90170" lvl="2">
              <a:lnSpc>
                <a:spcPct val="115000"/>
              </a:lnSpc>
              <a:spcBef>
                <a:spcPts val="600"/>
              </a:spcBef>
              <a:tabLst>
                <a:tab pos="540385" algn="l"/>
                <a:tab pos="900430" algn="l"/>
                <a:tab pos="1260475" algn="l"/>
                <a:tab pos="1620520" algn="l"/>
                <a:tab pos="1980565" algn="l"/>
                <a:tab pos="2340610" algn="l"/>
              </a:tabLst>
            </a:pPr>
            <a:r>
              <a:rPr lang="en-US" sz="1050" dirty="0">
                <a:latin typeface="Consolas" panose="020B0609020204030204" pitchFamily="49" charset="0"/>
                <a:ea typeface="Calibri" panose="020F0502020204030204" pitchFamily="34" charset="0"/>
                <a:cs typeface="Consolas" panose="020B0609020204030204" pitchFamily="49" charset="0"/>
              </a:rPr>
              <a:t>"application“: &lt;OML application name&gt;</a:t>
            </a:r>
            <a:endParaRPr lang="en-U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spcBef>
                <a:spcPts val="600"/>
              </a:spcBef>
              <a:tabLst>
                <a:tab pos="540385" algn="l"/>
                <a:tab pos="900430" algn="l"/>
                <a:tab pos="1260475" algn="l"/>
                <a:tab pos="1620520" algn="l"/>
                <a:tab pos="1980565" algn="l"/>
                <a:tab pos="2340610" algn="l"/>
              </a:tabLst>
            </a:pPr>
            <a:r>
              <a:rPr lang="en-US" sz="1050" dirty="0" smtClean="0">
                <a:latin typeface="Consolas" panose="020B0609020204030204" pitchFamily="49" charset="0"/>
                <a:ea typeface="Calibri" panose="020F0502020204030204" pitchFamily="34" charset="0"/>
                <a:cs typeface="Consolas" panose="020B0609020204030204" pitchFamily="49" charset="0"/>
              </a:rPr>
              <a:t>	}</a:t>
            </a:r>
            <a:endParaRPr lang="en-U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spcBef>
                <a:spcPts val="600"/>
              </a:spcBef>
              <a:tabLst>
                <a:tab pos="540385" algn="l"/>
                <a:tab pos="900430" algn="l"/>
                <a:tab pos="1260475" algn="l"/>
                <a:tab pos="1620520" algn="l"/>
                <a:tab pos="1980565" algn="l"/>
                <a:tab pos="2340610" algn="l"/>
              </a:tabLst>
            </a:pPr>
            <a:r>
              <a:rPr lang="en-US" sz="1050" dirty="0">
                <a:latin typeface="Consolas" panose="020B0609020204030204" pitchFamily="49" charset="0"/>
                <a:ea typeface="Calibri" panose="020F0502020204030204" pitchFamily="34" charset="0"/>
                <a:cs typeface="Consolas" panose="020B0609020204030204" pitchFamily="49" charset="0"/>
              </a:rPr>
              <a:t>}</a:t>
            </a:r>
          </a:p>
        </p:txBody>
      </p:sp>
      <p:sp>
        <p:nvSpPr>
          <p:cNvPr id="5" name="Rectángulo 4"/>
          <p:cNvSpPr/>
          <p:nvPr/>
        </p:nvSpPr>
        <p:spPr>
          <a:xfrm>
            <a:off x="1369087" y="3755913"/>
            <a:ext cx="6405827" cy="159197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R="90170">
              <a:lnSpc>
                <a:spcPct val="115000"/>
              </a:lnSpc>
              <a:spcBef>
                <a:spcPts val="600"/>
              </a:spcBef>
              <a:tabLst>
                <a:tab pos="540385" algn="l"/>
                <a:tab pos="900430" algn="l"/>
                <a:tab pos="1260475" algn="l"/>
                <a:tab pos="1620520" algn="l"/>
                <a:tab pos="1980565" algn="l"/>
                <a:tab pos="2340610" algn="l"/>
              </a:tabLst>
            </a:pPr>
            <a:r>
              <a:rPr lang="en-US" sz="1050" dirty="0">
                <a:latin typeface="Consolas" panose="020B0609020204030204" pitchFamily="49" charset="0"/>
                <a:ea typeface="Calibri" panose="020F0502020204030204" pitchFamily="34" charset="0"/>
                <a:cs typeface="Consolas" panose="020B0609020204030204" pitchFamily="49" charset="0"/>
              </a:rPr>
              <a:t>{</a:t>
            </a:r>
          </a:p>
          <a:p>
            <a:pPr marR="90170">
              <a:lnSpc>
                <a:spcPct val="115000"/>
              </a:lnSpc>
              <a:spcBef>
                <a:spcPts val="600"/>
              </a:spcBef>
              <a:tabLst>
                <a:tab pos="540385" algn="l"/>
                <a:tab pos="900430" algn="l"/>
                <a:tab pos="1260475" algn="l"/>
                <a:tab pos="1620520" algn="l"/>
                <a:tab pos="1980565" algn="l"/>
                <a:tab pos="2340610" algn="l"/>
              </a:tabLst>
            </a:pPr>
            <a:r>
              <a:rPr lang="en-US" sz="1050" dirty="0" smtClean="0">
                <a:latin typeface="Consolas" panose="020B0609020204030204" pitchFamily="49" charset="0"/>
                <a:ea typeface="Calibri" panose="020F0502020204030204" pitchFamily="34" charset="0"/>
                <a:cs typeface="Consolas" panose="020B0609020204030204" pitchFamily="49" charset="0"/>
              </a:rPr>
              <a:t>	"</a:t>
            </a:r>
            <a:r>
              <a:rPr lang="en-US" sz="1050" dirty="0">
                <a:latin typeface="Consolas" panose="020B0609020204030204" pitchFamily="49" charset="0"/>
                <a:ea typeface="Calibri" panose="020F0502020204030204" pitchFamily="34" charset="0"/>
                <a:cs typeface="Consolas" panose="020B0609020204030204" pitchFamily="49" charset="0"/>
              </a:rPr>
              <a:t>technology": </a:t>
            </a:r>
            <a:r>
              <a:rPr lang="en-US" sz="1050" dirty="0" smtClean="0">
                <a:latin typeface="Consolas" panose="020B0609020204030204" pitchFamily="49" charset="0"/>
                <a:ea typeface="Calibri" panose="020F0502020204030204" pitchFamily="34" charset="0"/>
                <a:cs typeface="Consolas" panose="020B0609020204030204" pitchFamily="49" charset="0"/>
              </a:rPr>
              <a:t>“</a:t>
            </a:r>
            <a:r>
              <a:rPr lang="en-US" sz="1050" dirty="0" err="1" smtClean="0">
                <a:latin typeface="Consolas" panose="020B0609020204030204" pitchFamily="49" charset="0"/>
                <a:ea typeface="Calibri" panose="020F0502020204030204" pitchFamily="34" charset="0"/>
                <a:cs typeface="Consolas" panose="020B0609020204030204" pitchFamily="49" charset="0"/>
              </a:rPr>
              <a:t>resthooks</a:t>
            </a:r>
            <a:r>
              <a:rPr lang="en-US" sz="1050" dirty="0" smtClean="0">
                <a:latin typeface="Consolas" panose="020B0609020204030204" pitchFamily="49" charset="0"/>
                <a:ea typeface="Calibri" panose="020F0502020204030204" pitchFamily="34" charset="0"/>
                <a:cs typeface="Consolas" panose="020B0609020204030204" pitchFamily="49" charset="0"/>
              </a:rPr>
              <a:t>",</a:t>
            </a:r>
            <a:endParaRPr lang="en-U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spcBef>
                <a:spcPts val="600"/>
              </a:spcBef>
              <a:tabLst>
                <a:tab pos="540385" algn="l"/>
                <a:tab pos="900430" algn="l"/>
                <a:tab pos="1260475" algn="l"/>
                <a:tab pos="1620520" algn="l"/>
                <a:tab pos="1980565" algn="l"/>
                <a:tab pos="2340610" algn="l"/>
              </a:tabLst>
            </a:pPr>
            <a:r>
              <a:rPr lang="en-US" sz="1050" dirty="0" smtClean="0">
                <a:latin typeface="Consolas" panose="020B0609020204030204" pitchFamily="49" charset="0"/>
                <a:ea typeface="Calibri" panose="020F0502020204030204" pitchFamily="34" charset="0"/>
                <a:cs typeface="Consolas" panose="020B0609020204030204" pitchFamily="49" charset="0"/>
              </a:rPr>
              <a:t>	"</a:t>
            </a:r>
            <a:r>
              <a:rPr lang="en-US" sz="1050" dirty="0">
                <a:latin typeface="Consolas" panose="020B0609020204030204" pitchFamily="49" charset="0"/>
                <a:ea typeface="Calibri" panose="020F0502020204030204" pitchFamily="34" charset="0"/>
                <a:cs typeface="Consolas" panose="020B0609020204030204" pitchFamily="49" charset="0"/>
              </a:rPr>
              <a:t>parameters": {</a:t>
            </a:r>
          </a:p>
          <a:p>
            <a:pPr marR="90170">
              <a:lnSpc>
                <a:spcPct val="115000"/>
              </a:lnSpc>
              <a:spcBef>
                <a:spcPts val="600"/>
              </a:spcBef>
              <a:tabLst>
                <a:tab pos="540385" algn="l"/>
                <a:tab pos="900430" algn="l"/>
                <a:tab pos="1260475" algn="l"/>
                <a:tab pos="1620520" algn="l"/>
                <a:tab pos="1980565" algn="l"/>
                <a:tab pos="2340610" algn="l"/>
              </a:tabLst>
            </a:pPr>
            <a:r>
              <a:rPr lang="en-US" sz="1050" dirty="0" smtClean="0">
                <a:latin typeface="Consolas" panose="020B0609020204030204" pitchFamily="49" charset="0"/>
                <a:ea typeface="Calibri" panose="020F0502020204030204" pitchFamily="34" charset="0"/>
                <a:cs typeface="Consolas" panose="020B0609020204030204" pitchFamily="49" charset="0"/>
              </a:rPr>
              <a:t>		“</a:t>
            </a:r>
            <a:r>
              <a:rPr lang="en-US" sz="1050" dirty="0" err="1" smtClean="0">
                <a:latin typeface="Consolas" panose="020B0609020204030204" pitchFamily="49" charset="0"/>
                <a:ea typeface="Calibri" panose="020F0502020204030204" pitchFamily="34" charset="0"/>
                <a:cs typeface="Consolas" panose="020B0609020204030204" pitchFamily="49" charset="0"/>
              </a:rPr>
              <a:t>url</a:t>
            </a:r>
            <a:r>
              <a:rPr lang="en-US" sz="1050" dirty="0" smtClean="0">
                <a:latin typeface="Consolas" panose="020B0609020204030204" pitchFamily="49" charset="0"/>
                <a:ea typeface="Calibri" panose="020F0502020204030204" pitchFamily="34" charset="0"/>
                <a:cs typeface="Consolas" panose="020B0609020204030204" pitchFamily="49" charset="0"/>
              </a:rPr>
              <a:t>": </a:t>
            </a:r>
            <a:r>
              <a:rPr lang="en-US" sz="1050" dirty="0">
                <a:latin typeface="Consolas" panose="020B0609020204030204" pitchFamily="49" charset="0"/>
                <a:ea typeface="Calibri" panose="020F0502020204030204" pitchFamily="34" charset="0"/>
                <a:cs typeface="Consolas" panose="020B0609020204030204" pitchFamily="49" charset="0"/>
              </a:rPr>
              <a:t>&lt;destination endpoint (IPv4</a:t>
            </a:r>
            <a:r>
              <a:rPr lang="en-US" sz="1050" dirty="0" smtClean="0">
                <a:latin typeface="Consolas" panose="020B0609020204030204" pitchFamily="49" charset="0"/>
                <a:ea typeface="Calibri" panose="020F0502020204030204" pitchFamily="34" charset="0"/>
                <a:cs typeface="Consolas" panose="020B0609020204030204" pitchFamily="49" charset="0"/>
              </a:rPr>
              <a:t>)&gt;</a:t>
            </a:r>
          </a:p>
          <a:p>
            <a:pPr marR="90170">
              <a:lnSpc>
                <a:spcPct val="115000"/>
              </a:lnSpc>
              <a:spcBef>
                <a:spcPts val="600"/>
              </a:spcBef>
              <a:tabLst>
                <a:tab pos="540385" algn="l"/>
                <a:tab pos="900430" algn="l"/>
                <a:tab pos="1260475" algn="l"/>
                <a:tab pos="1620520" algn="l"/>
                <a:tab pos="1980565" algn="l"/>
                <a:tab pos="2340610" algn="l"/>
              </a:tabLst>
            </a:pPr>
            <a:r>
              <a:rPr lang="en-US" sz="1050" dirty="0">
                <a:latin typeface="Consolas" panose="020B0609020204030204" pitchFamily="49" charset="0"/>
                <a:ea typeface="Calibri" panose="020F0502020204030204" pitchFamily="34" charset="0"/>
                <a:cs typeface="Consolas" panose="020B0609020204030204" pitchFamily="49" charset="0"/>
              </a:rPr>
              <a:t>	</a:t>
            </a:r>
            <a:r>
              <a:rPr lang="en-US" sz="1050" dirty="0" smtClean="0">
                <a:latin typeface="Consolas" panose="020B0609020204030204" pitchFamily="49" charset="0"/>
                <a:ea typeface="Calibri" panose="020F0502020204030204" pitchFamily="34" charset="0"/>
                <a:cs typeface="Consolas" panose="020B0609020204030204" pitchFamily="49" charset="0"/>
              </a:rPr>
              <a:t>}</a:t>
            </a:r>
            <a:endParaRPr lang="en-U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spcBef>
                <a:spcPts val="600"/>
              </a:spcBef>
              <a:tabLst>
                <a:tab pos="540385" algn="l"/>
                <a:tab pos="900430" algn="l"/>
                <a:tab pos="1260475" algn="l"/>
                <a:tab pos="1620520" algn="l"/>
                <a:tab pos="1980565" algn="l"/>
                <a:tab pos="2340610" algn="l"/>
              </a:tabLst>
            </a:pPr>
            <a:r>
              <a:rPr lang="en-US" sz="1050" dirty="0">
                <a:latin typeface="Consolas" panose="020B0609020204030204" pitchFamily="49" charset="0"/>
                <a:ea typeface="Calibri" panose="020F0502020204030204" pitchFamily="34" charset="0"/>
                <a:cs typeface="Consolas" panose="020B0609020204030204" pitchFamily="49" charset="0"/>
              </a:rPr>
              <a:t>}</a:t>
            </a:r>
          </a:p>
        </p:txBody>
      </p:sp>
    </p:spTree>
    <p:extLst>
      <p:ext uri="{BB962C8B-B14F-4D97-AF65-F5344CB8AC3E}">
        <p14:creationId xmlns:p14="http://schemas.microsoft.com/office/powerpoint/2010/main" val="3260593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914400" y="2996952"/>
            <a:ext cx="7618040" cy="1143000"/>
          </a:xfrm>
          <a:prstGeom prst="rect">
            <a:avLst/>
          </a:prstGeom>
          <a:effectLst/>
        </p:spPr>
        <p:txBody>
          <a:bodyPr vert="horz" lIns="91440" tIns="45720" rIns="91440" bIns="45720" rtlCol="0" anchor="ct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rPr>
              <a:t>Let’s get our hands dirty</a:t>
            </a:r>
          </a:p>
        </p:txBody>
      </p:sp>
    </p:spTree>
    <p:extLst>
      <p:ext uri="{BB962C8B-B14F-4D97-AF65-F5344CB8AC3E}">
        <p14:creationId xmlns:p14="http://schemas.microsoft.com/office/powerpoint/2010/main" val="2420006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23528" y="30872"/>
            <a:ext cx="8568952" cy="828000"/>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4F81BD"/>
                </a:solidFill>
                <a:latin typeface="Calibri"/>
              </a:rPr>
              <a:t>SEL: </a:t>
            </a:r>
            <a:r>
              <a:rPr lang="en-US" b="1" dirty="0" err="1" smtClean="0">
                <a:solidFill>
                  <a:srgbClr val="4F81BD"/>
                </a:solidFill>
                <a:latin typeface="Calibri"/>
              </a:rPr>
              <a:t>Async</a:t>
            </a:r>
            <a:r>
              <a:rPr lang="en-US" b="1" dirty="0" smtClean="0">
                <a:solidFill>
                  <a:srgbClr val="4F81BD"/>
                </a:solidFill>
                <a:latin typeface="Calibri"/>
              </a:rPr>
              <a:t> subscriptions &lt;what&gt;</a:t>
            </a:r>
            <a:endParaRPr lang="en-US" b="1" dirty="0"/>
          </a:p>
        </p:txBody>
      </p:sp>
      <p:sp>
        <p:nvSpPr>
          <p:cNvPr id="9" name="Rectángulo 8"/>
          <p:cNvSpPr/>
          <p:nvPr/>
        </p:nvSpPr>
        <p:spPr>
          <a:xfrm>
            <a:off x="2484870" y="965823"/>
            <a:ext cx="4246267" cy="43543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"phenomenon": </a:t>
            </a:r>
            <a:r>
              <a:rPr lang="en-GB" sz="1050" dirty="0">
                <a:latin typeface="Consolas" panose="020B0609020204030204" pitchFamily="49" charset="0"/>
                <a:ea typeface="Calibri" panose="020F0502020204030204" pitchFamily="34" charset="0"/>
                <a:cs typeface="Consolas" panose="020B0609020204030204" pitchFamily="49" charset="0"/>
              </a:rPr>
              <a:t>&lt;phenomenon&gt;,</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"filter": </a:t>
            </a:r>
            <a:r>
              <a:rPr lang="en-US" sz="1050" b="1" dirty="0">
                <a:latin typeface="Consolas" panose="020B0609020204030204" pitchFamily="49" charset="0"/>
                <a:ea typeface="Calibri" panose="020F0502020204030204" pitchFamily="34" charset="0"/>
                <a:cs typeface="Consolas" panose="020B0609020204030204" pitchFamily="49" charset="0"/>
              </a:rPr>
              <a:t>{</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a:t>
            </a:r>
            <a:r>
              <a:rPr lang="en-US" sz="1050" b="1" dirty="0">
                <a:latin typeface="Consolas" panose="020B0609020204030204" pitchFamily="49" charset="0"/>
                <a:ea typeface="Calibri" panose="020F0502020204030204" pitchFamily="34" charset="0"/>
                <a:cs typeface="Consolas" panose="020B0609020204030204" pitchFamily="49" charset="0"/>
              </a:rPr>
              <a:t>"</a:t>
            </a:r>
            <a:r>
              <a:rPr lang="en-US" sz="1050" b="1" dirty="0" err="1">
                <a:latin typeface="Consolas" panose="020B0609020204030204" pitchFamily="49" charset="0"/>
                <a:ea typeface="Calibri" panose="020F0502020204030204" pitchFamily="34" charset="0"/>
                <a:cs typeface="Consolas" panose="020B0609020204030204" pitchFamily="49" charset="0"/>
              </a:rPr>
              <a:t>uom</a:t>
            </a:r>
            <a:r>
              <a:rPr lang="en-US" sz="1050" b="1" dirty="0">
                <a:latin typeface="Consolas" panose="020B0609020204030204" pitchFamily="49" charset="0"/>
                <a:ea typeface="Calibri" panose="020F0502020204030204" pitchFamily="34" charset="0"/>
                <a:cs typeface="Consolas" panose="020B0609020204030204" pitchFamily="49" charset="0"/>
              </a:rPr>
              <a:t>"</a:t>
            </a:r>
            <a:r>
              <a:rPr lang="en-US" sz="1050" dirty="0">
                <a:latin typeface="Consolas" panose="020B0609020204030204" pitchFamily="49" charset="0"/>
                <a:ea typeface="Calibri" panose="020F0502020204030204" pitchFamily="34" charset="0"/>
                <a:cs typeface="Consolas" panose="020B0609020204030204" pitchFamily="49" charset="0"/>
              </a:rPr>
              <a:t>: &lt;</a:t>
            </a:r>
            <a:r>
              <a:rPr lang="en-US" sz="1050" dirty="0" err="1">
                <a:latin typeface="Consolas" panose="020B0609020204030204" pitchFamily="49" charset="0"/>
                <a:ea typeface="Calibri" panose="020F0502020204030204" pitchFamily="34" charset="0"/>
                <a:cs typeface="Consolas" panose="020B0609020204030204" pitchFamily="49" charset="0"/>
              </a:rPr>
              <a:t>uom</a:t>
            </a:r>
            <a:r>
              <a:rPr lang="en-US" sz="1050" dirty="0">
                <a:latin typeface="Consolas" panose="020B0609020204030204" pitchFamily="49" charset="0"/>
                <a:ea typeface="Calibri" panose="020F0502020204030204" pitchFamily="34" charset="0"/>
                <a:cs typeface="Consolas" panose="020B0609020204030204" pitchFamily="49" charset="0"/>
              </a:rPr>
              <a:t>&gt;</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US" sz="1050" b="1" dirty="0">
                <a:latin typeface="Consolas" panose="020B0609020204030204" pitchFamily="49" charset="0"/>
                <a:ea typeface="Calibri" panose="020F0502020204030204" pitchFamily="34" charset="0"/>
                <a:cs typeface="Consolas" panose="020B0609020204030204" pitchFamily="49" charset="0"/>
              </a:rPr>
              <a:t>		"value": {	</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US" sz="1050" dirty="0">
                <a:latin typeface="Consolas" panose="020B0609020204030204" pitchFamily="49" charset="0"/>
                <a:ea typeface="Calibri" panose="020F0502020204030204" pitchFamily="34" charset="0"/>
                <a:cs typeface="Consolas" panose="020B0609020204030204" pitchFamily="49" charset="0"/>
              </a:rPr>
              <a:t>			// AND is applied</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US" sz="1050" b="1" dirty="0">
                <a:latin typeface="Consolas" panose="020B0609020204030204" pitchFamily="49" charset="0"/>
                <a:ea typeface="Calibri" panose="020F0502020204030204" pitchFamily="34" charset="0"/>
                <a:cs typeface="Consolas" panose="020B0609020204030204" pitchFamily="49" charset="0"/>
              </a:rPr>
              <a:t> </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US" sz="1050" b="1" dirty="0">
                <a:latin typeface="Consolas" panose="020B0609020204030204" pitchFamily="49" charset="0"/>
                <a:ea typeface="Calibri" panose="020F0502020204030204" pitchFamily="34" charset="0"/>
                <a:cs typeface="Consolas" panose="020B0609020204030204" pitchFamily="49" charset="0"/>
              </a:rPr>
              <a:t>			"_</a:t>
            </a:r>
            <a:r>
              <a:rPr lang="en-US" sz="1050" b="1" dirty="0" err="1">
                <a:latin typeface="Consolas" panose="020B0609020204030204" pitchFamily="49" charset="0"/>
                <a:ea typeface="Calibri" panose="020F0502020204030204" pitchFamily="34" charset="0"/>
                <a:cs typeface="Consolas" panose="020B0609020204030204" pitchFamily="49" charset="0"/>
              </a:rPr>
              <a:t>eq</a:t>
            </a:r>
            <a:r>
              <a:rPr lang="en-US" sz="1050" b="1" dirty="0">
                <a:latin typeface="Consolas" panose="020B0609020204030204" pitchFamily="49" charset="0"/>
                <a:ea typeface="Calibri" panose="020F0502020204030204" pitchFamily="34" charset="0"/>
                <a:cs typeface="Consolas" panose="020B0609020204030204" pitchFamily="49" charset="0"/>
              </a:rPr>
              <a:t>": </a:t>
            </a:r>
            <a:r>
              <a:rPr lang="en-US" sz="1050" dirty="0">
                <a:latin typeface="Consolas" panose="020B0609020204030204" pitchFamily="49" charset="0"/>
                <a:ea typeface="Calibri" panose="020F0502020204030204" pitchFamily="34" charset="0"/>
                <a:cs typeface="Consolas" panose="020B0609020204030204" pitchFamily="49" charset="0"/>
              </a:rPr>
              <a:t>&lt;string&gt; or &lt;number&gt;,</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US" sz="1050" b="1" dirty="0">
                <a:latin typeface="Consolas" panose="020B0609020204030204" pitchFamily="49" charset="0"/>
                <a:ea typeface="Calibri" panose="020F0502020204030204" pitchFamily="34" charset="0"/>
                <a:cs typeface="Consolas" panose="020B0609020204030204" pitchFamily="49" charset="0"/>
              </a:rPr>
              <a:t>			"_ne": </a:t>
            </a:r>
            <a:r>
              <a:rPr lang="en-US" sz="1050" dirty="0">
                <a:latin typeface="Consolas" panose="020B0609020204030204" pitchFamily="49" charset="0"/>
                <a:ea typeface="Calibri" panose="020F0502020204030204" pitchFamily="34" charset="0"/>
                <a:cs typeface="Consolas" panose="020B0609020204030204" pitchFamily="49" charset="0"/>
              </a:rPr>
              <a:t>&lt;string&gt; or &lt;number&gt;,</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US" sz="1050" b="1" dirty="0">
                <a:latin typeface="Consolas" panose="020B0609020204030204" pitchFamily="49" charset="0"/>
                <a:ea typeface="Calibri" panose="020F0502020204030204" pitchFamily="34" charset="0"/>
                <a:cs typeface="Consolas" panose="020B0609020204030204" pitchFamily="49" charset="0"/>
              </a:rPr>
              <a:t>			"_in": </a:t>
            </a:r>
            <a:r>
              <a:rPr lang="en-US" sz="1050" dirty="0">
                <a:latin typeface="Consolas" panose="020B0609020204030204" pitchFamily="49" charset="0"/>
                <a:ea typeface="Calibri" panose="020F0502020204030204" pitchFamily="34" charset="0"/>
                <a:cs typeface="Consolas" panose="020B0609020204030204" pitchFamily="49" charset="0"/>
              </a:rPr>
              <a:t>[&lt;string&gt; or &lt;number&gt;],</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US" sz="1050" b="1" dirty="0">
                <a:latin typeface="Consolas" panose="020B0609020204030204" pitchFamily="49" charset="0"/>
                <a:ea typeface="Calibri" panose="020F0502020204030204" pitchFamily="34" charset="0"/>
                <a:cs typeface="Consolas" panose="020B0609020204030204" pitchFamily="49" charset="0"/>
              </a:rPr>
              <a:t>			"_</a:t>
            </a:r>
            <a:r>
              <a:rPr lang="en-US" sz="1050" b="1" dirty="0" err="1">
                <a:latin typeface="Consolas" panose="020B0609020204030204" pitchFamily="49" charset="0"/>
                <a:ea typeface="Calibri" panose="020F0502020204030204" pitchFamily="34" charset="0"/>
                <a:cs typeface="Consolas" panose="020B0609020204030204" pitchFamily="49" charset="0"/>
              </a:rPr>
              <a:t>nin</a:t>
            </a:r>
            <a:r>
              <a:rPr lang="en-US" sz="1050" b="1" dirty="0">
                <a:latin typeface="Consolas" panose="020B0609020204030204" pitchFamily="49" charset="0"/>
                <a:ea typeface="Calibri" panose="020F0502020204030204" pitchFamily="34" charset="0"/>
                <a:cs typeface="Consolas" panose="020B0609020204030204" pitchFamily="49" charset="0"/>
              </a:rPr>
              <a:t>": </a:t>
            </a:r>
            <a:r>
              <a:rPr lang="en-US" sz="1050" dirty="0">
                <a:latin typeface="Consolas" panose="020B0609020204030204" pitchFamily="49" charset="0"/>
                <a:ea typeface="Calibri" panose="020F0502020204030204" pitchFamily="34" charset="0"/>
                <a:cs typeface="Consolas" panose="020B0609020204030204" pitchFamily="49" charset="0"/>
              </a:rPr>
              <a:t>[&lt;string&gt; or &lt;number&gt;],</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US" sz="1050" b="1" dirty="0">
                <a:latin typeface="Consolas" panose="020B0609020204030204" pitchFamily="49" charset="0"/>
                <a:ea typeface="Calibri" panose="020F0502020204030204" pitchFamily="34" charset="0"/>
                <a:cs typeface="Consolas" panose="020B0609020204030204" pitchFamily="49" charset="0"/>
              </a:rPr>
              <a:t>			</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US" sz="1050" b="1" dirty="0">
                <a:latin typeface="Consolas" panose="020B0609020204030204" pitchFamily="49" charset="0"/>
                <a:ea typeface="Calibri" panose="020F0502020204030204" pitchFamily="34" charset="0"/>
                <a:cs typeface="Consolas" panose="020B0609020204030204" pitchFamily="49" charset="0"/>
              </a:rPr>
              <a:t>			</a:t>
            </a:r>
            <a:r>
              <a:rPr lang="en-US" sz="1050" dirty="0">
                <a:latin typeface="Consolas" panose="020B0609020204030204" pitchFamily="49" charset="0"/>
                <a:ea typeface="Calibri" panose="020F0502020204030204" pitchFamily="34" charset="0"/>
                <a:cs typeface="Consolas" panose="020B0609020204030204" pitchFamily="49" charset="0"/>
              </a:rPr>
              <a:t>// operators for strings</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US" sz="1050" b="1" dirty="0">
                <a:latin typeface="Consolas" panose="020B0609020204030204" pitchFamily="49" charset="0"/>
                <a:ea typeface="Calibri" panose="020F0502020204030204" pitchFamily="34" charset="0"/>
                <a:cs typeface="Consolas" panose="020B0609020204030204" pitchFamily="49" charset="0"/>
              </a:rPr>
              <a:t>			"_</a:t>
            </a:r>
            <a:r>
              <a:rPr lang="en-US" sz="1050" b="1" dirty="0" err="1">
                <a:latin typeface="Consolas" panose="020B0609020204030204" pitchFamily="49" charset="0"/>
                <a:ea typeface="Calibri" panose="020F0502020204030204" pitchFamily="34" charset="0"/>
                <a:cs typeface="Consolas" panose="020B0609020204030204" pitchFamily="49" charset="0"/>
              </a:rPr>
              <a:t>regexp</a:t>
            </a:r>
            <a:r>
              <a:rPr lang="en-US" sz="1050" b="1" dirty="0">
                <a:latin typeface="Consolas" panose="020B0609020204030204" pitchFamily="49" charset="0"/>
                <a:ea typeface="Calibri" panose="020F0502020204030204" pitchFamily="34" charset="0"/>
                <a:cs typeface="Consolas" panose="020B0609020204030204" pitchFamily="49" charset="0"/>
              </a:rPr>
              <a:t>": </a:t>
            </a:r>
            <a:r>
              <a:rPr lang="en-US" sz="1050" dirty="0">
                <a:latin typeface="Consolas" panose="020B0609020204030204" pitchFamily="49" charset="0"/>
                <a:ea typeface="Calibri" panose="020F0502020204030204" pitchFamily="34" charset="0"/>
                <a:cs typeface="Consolas" panose="020B0609020204030204" pitchFamily="49" charset="0"/>
              </a:rPr>
              <a:t>&lt;</a:t>
            </a:r>
            <a:r>
              <a:rPr lang="en-US" sz="1050" dirty="0" err="1">
                <a:latin typeface="Consolas" panose="020B0609020204030204" pitchFamily="49" charset="0"/>
                <a:ea typeface="Calibri" panose="020F0502020204030204" pitchFamily="34" charset="0"/>
                <a:cs typeface="Consolas" panose="020B0609020204030204" pitchFamily="49" charset="0"/>
              </a:rPr>
              <a:t>regexp</a:t>
            </a:r>
            <a:r>
              <a:rPr lang="en-US" sz="1050" dirty="0">
                <a:latin typeface="Consolas" panose="020B0609020204030204" pitchFamily="49" charset="0"/>
                <a:ea typeface="Calibri" panose="020F0502020204030204" pitchFamily="34" charset="0"/>
                <a:cs typeface="Consolas" panose="020B0609020204030204" pitchFamily="49" charset="0"/>
              </a:rPr>
              <a:t>&gt;</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US" sz="1050" b="1" dirty="0">
                <a:latin typeface="Consolas" panose="020B0609020204030204" pitchFamily="49" charset="0"/>
                <a:ea typeface="Calibri" panose="020F0502020204030204" pitchFamily="34" charset="0"/>
                <a:cs typeface="Consolas" panose="020B0609020204030204" pitchFamily="49" charset="0"/>
              </a:rPr>
              <a:t> </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US" sz="1050" b="1" dirty="0">
                <a:latin typeface="Consolas" panose="020B0609020204030204" pitchFamily="49" charset="0"/>
                <a:ea typeface="Calibri" panose="020F0502020204030204" pitchFamily="34" charset="0"/>
                <a:cs typeface="Consolas" panose="020B0609020204030204" pitchFamily="49" charset="0"/>
              </a:rPr>
              <a:t>			</a:t>
            </a:r>
            <a:r>
              <a:rPr lang="en-US" sz="1050" dirty="0">
                <a:latin typeface="Consolas" panose="020B0609020204030204" pitchFamily="49" charset="0"/>
                <a:ea typeface="Calibri" panose="020F0502020204030204" pitchFamily="34" charset="0"/>
                <a:cs typeface="Consolas" panose="020B0609020204030204" pitchFamily="49" charset="0"/>
              </a:rPr>
              <a:t>// operators for numbers</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US" sz="1050" b="1" dirty="0">
                <a:latin typeface="Consolas" panose="020B0609020204030204" pitchFamily="49" charset="0"/>
                <a:ea typeface="Calibri" panose="020F0502020204030204" pitchFamily="34" charset="0"/>
                <a:cs typeface="Consolas" panose="020B0609020204030204" pitchFamily="49" charset="0"/>
              </a:rPr>
              <a:t>			"_</a:t>
            </a:r>
            <a:r>
              <a:rPr lang="en-US" sz="1050" b="1" dirty="0" err="1">
                <a:latin typeface="Consolas" panose="020B0609020204030204" pitchFamily="49" charset="0"/>
                <a:ea typeface="Calibri" panose="020F0502020204030204" pitchFamily="34" charset="0"/>
                <a:cs typeface="Consolas" panose="020B0609020204030204" pitchFamily="49" charset="0"/>
              </a:rPr>
              <a:t>gte</a:t>
            </a:r>
            <a:r>
              <a:rPr lang="en-US" sz="1050" b="1" dirty="0">
                <a:latin typeface="Consolas" panose="020B0609020204030204" pitchFamily="49" charset="0"/>
                <a:ea typeface="Calibri" panose="020F0502020204030204" pitchFamily="34" charset="0"/>
                <a:cs typeface="Consolas" panose="020B0609020204030204" pitchFamily="49" charset="0"/>
              </a:rPr>
              <a:t>": </a:t>
            </a:r>
            <a:r>
              <a:rPr lang="en-US" sz="1050" dirty="0">
                <a:latin typeface="Consolas" panose="020B0609020204030204" pitchFamily="49" charset="0"/>
                <a:ea typeface="Calibri" panose="020F0502020204030204" pitchFamily="34" charset="0"/>
                <a:cs typeface="Consolas" panose="020B0609020204030204" pitchFamily="49" charset="0"/>
              </a:rPr>
              <a:t>&lt;number&gt;,</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US" sz="1050" b="1" dirty="0">
                <a:latin typeface="Consolas" panose="020B0609020204030204" pitchFamily="49" charset="0"/>
                <a:ea typeface="Calibri" panose="020F0502020204030204" pitchFamily="34" charset="0"/>
                <a:cs typeface="Consolas" panose="020B0609020204030204" pitchFamily="49" charset="0"/>
              </a:rPr>
              <a:t>			"_</a:t>
            </a:r>
            <a:r>
              <a:rPr lang="en-US" sz="1050" b="1" dirty="0" err="1">
                <a:latin typeface="Consolas" panose="020B0609020204030204" pitchFamily="49" charset="0"/>
                <a:ea typeface="Calibri" panose="020F0502020204030204" pitchFamily="34" charset="0"/>
                <a:cs typeface="Consolas" panose="020B0609020204030204" pitchFamily="49" charset="0"/>
              </a:rPr>
              <a:t>gt</a:t>
            </a:r>
            <a:r>
              <a:rPr lang="en-US" sz="1050" b="1" dirty="0">
                <a:latin typeface="Consolas" panose="020B0609020204030204" pitchFamily="49" charset="0"/>
                <a:ea typeface="Calibri" panose="020F0502020204030204" pitchFamily="34" charset="0"/>
                <a:cs typeface="Consolas" panose="020B0609020204030204" pitchFamily="49" charset="0"/>
              </a:rPr>
              <a:t>": </a:t>
            </a:r>
            <a:r>
              <a:rPr lang="en-US" sz="1050" dirty="0">
                <a:latin typeface="Consolas" panose="020B0609020204030204" pitchFamily="49" charset="0"/>
                <a:ea typeface="Calibri" panose="020F0502020204030204" pitchFamily="34" charset="0"/>
                <a:cs typeface="Consolas" panose="020B0609020204030204" pitchFamily="49" charset="0"/>
              </a:rPr>
              <a:t>&lt;number&gt;,</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US" sz="1050" b="1" dirty="0">
                <a:latin typeface="Consolas" panose="020B0609020204030204" pitchFamily="49" charset="0"/>
                <a:ea typeface="Calibri" panose="020F0502020204030204" pitchFamily="34" charset="0"/>
                <a:cs typeface="Consolas" panose="020B0609020204030204" pitchFamily="49" charset="0"/>
              </a:rPr>
              <a:t>			"_</a:t>
            </a:r>
            <a:r>
              <a:rPr lang="en-US" sz="1050" b="1" dirty="0" err="1">
                <a:latin typeface="Consolas" panose="020B0609020204030204" pitchFamily="49" charset="0"/>
                <a:ea typeface="Calibri" panose="020F0502020204030204" pitchFamily="34" charset="0"/>
                <a:cs typeface="Consolas" panose="020B0609020204030204" pitchFamily="49" charset="0"/>
              </a:rPr>
              <a:t>lte</a:t>
            </a:r>
            <a:r>
              <a:rPr lang="en-US" sz="1050" b="1" dirty="0">
                <a:latin typeface="Consolas" panose="020B0609020204030204" pitchFamily="49" charset="0"/>
                <a:ea typeface="Calibri" panose="020F0502020204030204" pitchFamily="34" charset="0"/>
                <a:cs typeface="Consolas" panose="020B0609020204030204" pitchFamily="49" charset="0"/>
              </a:rPr>
              <a:t>": </a:t>
            </a:r>
            <a:r>
              <a:rPr lang="en-US" sz="1050" dirty="0">
                <a:latin typeface="Consolas" panose="020B0609020204030204" pitchFamily="49" charset="0"/>
                <a:ea typeface="Calibri" panose="020F0502020204030204" pitchFamily="34" charset="0"/>
                <a:cs typeface="Consolas" panose="020B0609020204030204" pitchFamily="49" charset="0"/>
              </a:rPr>
              <a:t>&lt;number&gt;,</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US" sz="1050" b="1" dirty="0">
                <a:latin typeface="Consolas" panose="020B0609020204030204" pitchFamily="49" charset="0"/>
                <a:ea typeface="Calibri" panose="020F0502020204030204" pitchFamily="34" charset="0"/>
                <a:cs typeface="Consolas" panose="020B0609020204030204" pitchFamily="49" charset="0"/>
              </a:rPr>
              <a:t>			"_</a:t>
            </a:r>
            <a:r>
              <a:rPr lang="en-US" sz="1050" b="1" dirty="0" err="1">
                <a:latin typeface="Consolas" panose="020B0609020204030204" pitchFamily="49" charset="0"/>
                <a:ea typeface="Calibri" panose="020F0502020204030204" pitchFamily="34" charset="0"/>
                <a:cs typeface="Consolas" panose="020B0609020204030204" pitchFamily="49" charset="0"/>
              </a:rPr>
              <a:t>lt</a:t>
            </a:r>
            <a:r>
              <a:rPr lang="en-US" sz="1050" b="1" dirty="0">
                <a:latin typeface="Consolas" panose="020B0609020204030204" pitchFamily="49" charset="0"/>
                <a:ea typeface="Calibri" panose="020F0502020204030204" pitchFamily="34" charset="0"/>
                <a:cs typeface="Consolas" panose="020B0609020204030204" pitchFamily="49" charset="0"/>
              </a:rPr>
              <a:t>": </a:t>
            </a:r>
            <a:r>
              <a:rPr lang="en-US" sz="1050" dirty="0">
                <a:latin typeface="Consolas" panose="020B0609020204030204" pitchFamily="49" charset="0"/>
                <a:ea typeface="Calibri" panose="020F0502020204030204" pitchFamily="34" charset="0"/>
                <a:cs typeface="Consolas" panose="020B0609020204030204" pitchFamily="49" charset="0"/>
              </a:rPr>
              <a:t>&lt;number&gt;</a:t>
            </a:r>
            <a:r>
              <a:rPr lang="en-US" sz="1050" b="1" dirty="0">
                <a:latin typeface="Consolas" panose="020B0609020204030204" pitchFamily="49" charset="0"/>
                <a:ea typeface="Calibri" panose="020F0502020204030204" pitchFamily="34" charset="0"/>
                <a:cs typeface="Consolas" panose="020B0609020204030204" pitchFamily="49" charset="0"/>
              </a:rPr>
              <a:t>	</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US" sz="1050" b="1" dirty="0">
                <a:latin typeface="Consolas" panose="020B0609020204030204" pitchFamily="49" charset="0"/>
                <a:ea typeface="Calibri" panose="020F0502020204030204" pitchFamily="34" charset="0"/>
                <a:cs typeface="Consolas" panose="020B0609020204030204" pitchFamily="49" charset="0"/>
              </a:rPr>
              <a:t>		}		</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a:t>
            </a:r>
            <a:endParaRPr lang="es-ES" sz="105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spcAft>
                <a:spcPts val="1000"/>
              </a:spcAft>
              <a:tabLst>
                <a:tab pos="540385" algn="l"/>
                <a:tab pos="900430" algn="l"/>
                <a:tab pos="1260475" algn="l"/>
                <a:tab pos="1620520" algn="l"/>
                <a:tab pos="1980565" algn="l"/>
                <a:tab pos="2340610" algn="l"/>
              </a:tabLst>
            </a:pPr>
            <a:r>
              <a:rPr lang="en-US" sz="1050" b="1" dirty="0">
                <a:latin typeface="Consolas" panose="020B0609020204030204" pitchFamily="49" charset="0"/>
                <a:ea typeface="Calibri" panose="020F0502020204030204" pitchFamily="34" charset="0"/>
                <a:cs typeface="Consolas" panose="020B0609020204030204" pitchFamily="49" charset="0"/>
              </a:rPr>
              <a:t>}</a:t>
            </a:r>
            <a:endParaRPr lang="es-ES" sz="1050" dirty="0">
              <a:effectLst/>
              <a:latin typeface="Consolas" panose="020B0609020204030204" pitchFamily="49" charset="0"/>
              <a:ea typeface="Calibri" panose="020F0502020204030204" pitchFamily="34" charset="0"/>
              <a:cs typeface="Consolas" panose="020B0609020204030204" pitchFamily="49" charset="0"/>
            </a:endParaRPr>
          </a:p>
        </p:txBody>
      </p:sp>
    </p:spTree>
    <p:extLst>
      <p:ext uri="{BB962C8B-B14F-4D97-AF65-F5344CB8AC3E}">
        <p14:creationId xmlns:p14="http://schemas.microsoft.com/office/powerpoint/2010/main" val="35638397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23528" y="30872"/>
            <a:ext cx="8568952" cy="828000"/>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4F81BD"/>
                </a:solidFill>
                <a:latin typeface="Calibri"/>
              </a:rPr>
              <a:t>SEL: </a:t>
            </a:r>
            <a:r>
              <a:rPr lang="en-US" b="1" dirty="0" err="1" smtClean="0">
                <a:solidFill>
                  <a:srgbClr val="4F81BD"/>
                </a:solidFill>
                <a:latin typeface="Calibri"/>
              </a:rPr>
              <a:t>Async</a:t>
            </a:r>
            <a:r>
              <a:rPr lang="en-US" b="1" dirty="0" smtClean="0">
                <a:solidFill>
                  <a:srgbClr val="4F81BD"/>
                </a:solidFill>
                <a:latin typeface="Calibri"/>
              </a:rPr>
              <a:t> subscriptions &lt;where&gt;</a:t>
            </a:r>
            <a:endParaRPr lang="en-US" b="1" dirty="0"/>
          </a:p>
        </p:txBody>
      </p:sp>
      <p:sp>
        <p:nvSpPr>
          <p:cNvPr id="9" name="Rectángulo 8"/>
          <p:cNvSpPr/>
          <p:nvPr/>
        </p:nvSpPr>
        <p:spPr>
          <a:xfrm>
            <a:off x="1258552" y="1340962"/>
            <a:ext cx="6698904" cy="250799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a:t>
            </a:r>
            <a:endParaRPr lang="es-ES" sz="160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GB" sz="1050" dirty="0">
                <a:latin typeface="Consolas" panose="020B0609020204030204" pitchFamily="49" charset="0"/>
                <a:ea typeface="Calibri" panose="020F0502020204030204" pitchFamily="34" charset="0"/>
                <a:cs typeface="Consolas" panose="020B0609020204030204" pitchFamily="49" charset="0"/>
              </a:rPr>
              <a:t>	// Either one or the other, not both at the same time</a:t>
            </a:r>
            <a:endParaRPr lang="es-ES" sz="160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"resources": {</a:t>
            </a:r>
            <a:endParaRPr lang="es-ES" sz="160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a:t>
            </a:r>
            <a:r>
              <a:rPr lang="en-GB" sz="1050" dirty="0">
                <a:latin typeface="Consolas" panose="020B0609020204030204" pitchFamily="49" charset="0"/>
                <a:ea typeface="Calibri" panose="020F0502020204030204" pitchFamily="34" charset="0"/>
                <a:cs typeface="Consolas" panose="020B0609020204030204" pitchFamily="49" charset="0"/>
              </a:rPr>
              <a:t>// Either one or the other, not both at the same time</a:t>
            </a:r>
            <a:endParaRPr lang="es-ES" sz="160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GB" sz="1050" b="1" dirty="0" smtClean="0">
                <a:latin typeface="Consolas" panose="020B0609020204030204" pitchFamily="49" charset="0"/>
                <a:ea typeface="Calibri" panose="020F0502020204030204" pitchFamily="34" charset="0"/>
                <a:cs typeface="Consolas" panose="020B0609020204030204" pitchFamily="49" charset="0"/>
              </a:rPr>
              <a:t>		"_in</a:t>
            </a:r>
            <a:r>
              <a:rPr lang="en-GB" sz="1050" b="1" dirty="0">
                <a:latin typeface="Consolas" panose="020B0609020204030204" pitchFamily="49" charset="0"/>
                <a:ea typeface="Calibri" panose="020F0502020204030204" pitchFamily="34" charset="0"/>
                <a:cs typeface="Consolas" panose="020B0609020204030204" pitchFamily="49" charset="0"/>
              </a:rPr>
              <a:t>"</a:t>
            </a:r>
            <a:r>
              <a:rPr lang="en-GB" sz="1050" b="1" dirty="0" smtClean="0">
                <a:latin typeface="Consolas" panose="020B0609020204030204" pitchFamily="49" charset="0"/>
                <a:ea typeface="Calibri" panose="020F0502020204030204" pitchFamily="34" charset="0"/>
                <a:cs typeface="Consolas" panose="020B0609020204030204" pitchFamily="49" charset="0"/>
              </a:rPr>
              <a:t>: </a:t>
            </a:r>
            <a:r>
              <a:rPr lang="en-GB" sz="1050" dirty="0" smtClean="0">
                <a:latin typeface="Consolas" panose="020B0609020204030204" pitchFamily="49" charset="0"/>
                <a:ea typeface="Calibri" panose="020F0502020204030204" pitchFamily="34" charset="0"/>
                <a:cs typeface="Consolas" panose="020B0609020204030204" pitchFamily="49" charset="0"/>
              </a:rPr>
              <a:t>[urn1, urn2, urn3],</a:t>
            </a:r>
            <a:endParaRPr lang="es-ES" sz="1600" dirty="0" smtClean="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a:t>
            </a:r>
            <a:r>
              <a:rPr lang="en-GB" sz="1050" b="1" dirty="0" smtClean="0">
                <a:latin typeface="Consolas" panose="020B0609020204030204" pitchFamily="49" charset="0"/>
                <a:ea typeface="Calibri" panose="020F0502020204030204" pitchFamily="34" charset="0"/>
                <a:cs typeface="Consolas" panose="020B0609020204030204" pitchFamily="49" charset="0"/>
              </a:rPr>
              <a:t>"_</a:t>
            </a:r>
            <a:r>
              <a:rPr lang="en-GB" sz="1050" b="1" dirty="0" err="1" smtClean="0">
                <a:latin typeface="Consolas" panose="020B0609020204030204" pitchFamily="49" charset="0"/>
                <a:ea typeface="Calibri" panose="020F0502020204030204" pitchFamily="34" charset="0"/>
                <a:cs typeface="Consolas" panose="020B0609020204030204" pitchFamily="49" charset="0"/>
              </a:rPr>
              <a:t>regexp</a:t>
            </a:r>
            <a:r>
              <a:rPr lang="en-GB" sz="1050" b="1" dirty="0">
                <a:latin typeface="Consolas" panose="020B0609020204030204" pitchFamily="49" charset="0"/>
                <a:ea typeface="Calibri" panose="020F0502020204030204" pitchFamily="34" charset="0"/>
                <a:cs typeface="Consolas" panose="020B0609020204030204" pitchFamily="49" charset="0"/>
              </a:rPr>
              <a:t>"</a:t>
            </a:r>
            <a:r>
              <a:rPr lang="en-GB" sz="1050" b="1" dirty="0" smtClean="0">
                <a:latin typeface="Consolas" panose="020B0609020204030204" pitchFamily="49" charset="0"/>
                <a:ea typeface="Calibri" panose="020F0502020204030204" pitchFamily="34" charset="0"/>
                <a:cs typeface="Consolas" panose="020B0609020204030204" pitchFamily="49" charset="0"/>
              </a:rPr>
              <a:t>:</a:t>
            </a:r>
            <a:r>
              <a:rPr lang="en-GB" sz="1050" dirty="0" smtClean="0">
                <a:latin typeface="Consolas" panose="020B0609020204030204" pitchFamily="49" charset="0"/>
                <a:ea typeface="Calibri" panose="020F0502020204030204" pitchFamily="34" charset="0"/>
                <a:cs typeface="Consolas" panose="020B0609020204030204" pitchFamily="49" charset="0"/>
              </a:rPr>
              <a:t> </a:t>
            </a:r>
            <a:r>
              <a:rPr lang="en-GB" sz="1050" dirty="0">
                <a:latin typeface="Consolas" panose="020B0609020204030204" pitchFamily="49" charset="0"/>
                <a:ea typeface="Calibri" panose="020F0502020204030204" pitchFamily="34" charset="0"/>
                <a:cs typeface="Consolas" panose="020B0609020204030204" pitchFamily="49" charset="0"/>
              </a:rPr>
              <a:t>[&lt;regexp1&gt;, &lt;regexp2&gt;]</a:t>
            </a:r>
            <a:endParaRPr lang="es-ES" sz="160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a:t>
            </a:r>
            <a:r>
              <a:rPr lang="en-GB" sz="1050" dirty="0">
                <a:latin typeface="Consolas" panose="020B0609020204030204" pitchFamily="49" charset="0"/>
                <a:ea typeface="Calibri" panose="020F0502020204030204" pitchFamily="34" charset="0"/>
                <a:cs typeface="Consolas" panose="020B0609020204030204" pitchFamily="49" charset="0"/>
              </a:rPr>
              <a:t>,</a:t>
            </a:r>
            <a:endParaRPr lang="es-ES" sz="160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"area": </a:t>
            </a:r>
            <a:endParaRPr lang="es-ES" sz="160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a:t>
            </a:r>
            <a:r>
              <a:rPr lang="en-GB" sz="1050" dirty="0">
                <a:latin typeface="Consolas" panose="020B0609020204030204" pitchFamily="49" charset="0"/>
                <a:ea typeface="Calibri" panose="020F0502020204030204" pitchFamily="34" charset="0"/>
                <a:cs typeface="Consolas" panose="020B0609020204030204" pitchFamily="49" charset="0"/>
              </a:rPr>
              <a:t>// Use one of </a:t>
            </a:r>
            <a:r>
              <a:rPr lang="en-GB" sz="1050" dirty="0" err="1">
                <a:latin typeface="Consolas" panose="020B0609020204030204" pitchFamily="49" charset="0"/>
                <a:ea typeface="Calibri" panose="020F0502020204030204" pitchFamily="34" charset="0"/>
                <a:cs typeface="Consolas" panose="020B0609020204030204" pitchFamily="49" charset="0"/>
              </a:rPr>
              <a:t>geoJSON</a:t>
            </a:r>
            <a:r>
              <a:rPr lang="en-GB" sz="1050" dirty="0">
                <a:latin typeface="Consolas" panose="020B0609020204030204" pitchFamily="49" charset="0"/>
                <a:ea typeface="Calibri" panose="020F0502020204030204" pitchFamily="34" charset="0"/>
                <a:cs typeface="Consolas" panose="020B0609020204030204" pitchFamily="49" charset="0"/>
              </a:rPr>
              <a:t> standard geometries or the circle format included in</a:t>
            </a:r>
            <a:endParaRPr lang="es-ES" sz="160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GB" sz="1050" dirty="0">
                <a:latin typeface="Consolas" panose="020B0609020204030204" pitchFamily="49" charset="0"/>
                <a:ea typeface="Calibri" panose="020F0502020204030204" pitchFamily="34" charset="0"/>
                <a:cs typeface="Consolas" panose="020B0609020204030204" pitchFamily="49" charset="0"/>
              </a:rPr>
              <a:t>		// the draft proposal on </a:t>
            </a:r>
            <a:r>
              <a:rPr lang="en-GB" sz="1050" u="sng" dirty="0">
                <a:solidFill>
                  <a:srgbClr val="0000FF"/>
                </a:solidFill>
                <a:latin typeface="Consolas" panose="020B0609020204030204" pitchFamily="49" charset="0"/>
                <a:ea typeface="Calibri" panose="020F0502020204030204" pitchFamily="34" charset="0"/>
                <a:cs typeface="Consolas" panose="020B0609020204030204" pitchFamily="49" charset="0"/>
                <a:hlinkClick r:id="rId2"/>
              </a:rPr>
              <a:t>https://github.com/geojson/geojson-spec/wiki</a:t>
            </a:r>
            <a:endParaRPr lang="es-ES" sz="160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GB" sz="1050" dirty="0">
                <a:latin typeface="Consolas" panose="020B0609020204030204" pitchFamily="49" charset="0"/>
                <a:ea typeface="Calibri" panose="020F0502020204030204" pitchFamily="34" charset="0"/>
                <a:cs typeface="Consolas" panose="020B0609020204030204" pitchFamily="49" charset="0"/>
              </a:rPr>
              <a:t>		&lt;JSON extended geometry&gt;</a:t>
            </a:r>
            <a:endParaRPr lang="es-ES" sz="160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a:t>
            </a:r>
            <a:endParaRPr lang="es-ES" sz="1600" dirty="0">
              <a:latin typeface="Consolas" panose="020B0609020204030204" pitchFamily="49" charset="0"/>
              <a:ea typeface="Calibri" panose="020F0502020204030204" pitchFamily="34" charset="0"/>
              <a:cs typeface="Consolas" panose="020B0609020204030204" pitchFamily="49" charset="0"/>
            </a:endParaRPr>
          </a:p>
          <a:p>
            <a:pPr marR="90170">
              <a:lnSpc>
                <a:spcPct val="115000"/>
              </a:lnSpc>
              <a:spcAft>
                <a:spcPts val="1000"/>
              </a:spcAft>
              <a:tabLst>
                <a:tab pos="540385" algn="l"/>
                <a:tab pos="900430" algn="l"/>
                <a:tab pos="1260475" algn="l"/>
                <a:tab pos="1620520" algn="l"/>
                <a:tab pos="1980565" algn="l"/>
                <a:tab pos="2340610" algn="l"/>
              </a:tabLst>
            </a:pPr>
            <a:r>
              <a:rPr lang="en-US" sz="1050" b="1" dirty="0">
                <a:latin typeface="Consolas" panose="020B0609020204030204" pitchFamily="49" charset="0"/>
                <a:ea typeface="Calibri" panose="020F0502020204030204" pitchFamily="34" charset="0"/>
                <a:cs typeface="Consolas" panose="020B0609020204030204" pitchFamily="49" charset="0"/>
              </a:rPr>
              <a:t>}</a:t>
            </a:r>
            <a:endParaRPr lang="es-ES" sz="1600" dirty="0">
              <a:effectLst/>
              <a:latin typeface="Consolas" panose="020B0609020204030204" pitchFamily="49" charset="0"/>
              <a:ea typeface="Calibri" panose="020F0502020204030204" pitchFamily="34" charset="0"/>
              <a:cs typeface="Consolas" panose="020B0609020204030204" pitchFamily="49" charset="0"/>
            </a:endParaRPr>
          </a:p>
        </p:txBody>
      </p:sp>
    </p:spTree>
    <p:extLst>
      <p:ext uri="{BB962C8B-B14F-4D97-AF65-F5344CB8AC3E}">
        <p14:creationId xmlns:p14="http://schemas.microsoft.com/office/powerpoint/2010/main" val="16678012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395675">
            <a:off x="2488589" y="628650"/>
            <a:ext cx="4238830" cy="4895848"/>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perspectiveRelaxedModerately"/>
            <a:lightRig rig="twoPt" dir="t">
              <a:rot lat="0" lon="0" rev="7200000"/>
            </a:lightRig>
          </a:scene3d>
          <a:sp3d prstMaterial="matte">
            <a:bevelT w="22860" h="12700"/>
            <a:contourClr>
              <a:srgbClr val="FFFFFF"/>
            </a:contourClr>
          </a:sp3d>
          <a:extLst/>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4755" y="5742677"/>
            <a:ext cx="847725" cy="847725"/>
          </a:xfrm>
          <a:prstGeom prst="rect">
            <a:avLst/>
          </a:prstGeom>
          <a:ln>
            <a:noFill/>
          </a:ln>
          <a:effectLst>
            <a:outerShdw blurRad="190500" algn="tl" rotWithShape="0">
              <a:srgbClr val="000000">
                <a:alpha val="70000"/>
              </a:srgbClr>
            </a:outerShdw>
          </a:effectLst>
        </p:spPr>
      </p:pic>
      <p:sp>
        <p:nvSpPr>
          <p:cNvPr id="5" name="1 Título"/>
          <p:cNvSpPr>
            <a:spLocks noGrp="1"/>
          </p:cNvSpPr>
          <p:nvPr>
            <p:ph type="title"/>
          </p:nvPr>
        </p:nvSpPr>
        <p:spPr>
          <a:xfrm>
            <a:off x="323528" y="1130115"/>
            <a:ext cx="8568952" cy="3833116"/>
          </a:xfrm>
        </p:spPr>
        <p:txBody>
          <a:bodyPr>
            <a:noAutofit/>
          </a:bodyPr>
          <a:lstStyle/>
          <a:p>
            <a:pPr algn="ctr">
              <a:spcBef>
                <a:spcPts val="6000"/>
              </a:spcBef>
            </a:pPr>
            <a:r>
              <a:rPr lang="en-US" sz="7200" b="1" cap="small" dirty="0" smtClean="0">
                <a:ln w="22225">
                  <a:solidFill>
                    <a:schemeClr val="accent2"/>
                  </a:solidFill>
                  <a:prstDash val="solid"/>
                </a:ln>
                <a:solidFill>
                  <a:schemeClr val="accent2">
                    <a:lumMod val="40000"/>
                    <a:lumOff val="60000"/>
                  </a:schemeClr>
                </a:solidFill>
                <a:latin typeface="+mn-lt"/>
              </a:rPr>
              <a:t>SmartSantander SEL experimentation</a:t>
            </a:r>
            <a:r>
              <a:rPr lang="en-US" sz="5400" b="1" dirty="0" smtClean="0">
                <a:ln w="22225">
                  <a:solidFill>
                    <a:schemeClr val="accent2"/>
                  </a:solidFill>
                  <a:prstDash val="solid"/>
                </a:ln>
                <a:solidFill>
                  <a:schemeClr val="accent2">
                    <a:lumMod val="40000"/>
                    <a:lumOff val="60000"/>
                  </a:schemeClr>
                </a:solidFill>
                <a:latin typeface="Stencil" panose="040409050D0802020404" pitchFamily="82" charset="0"/>
              </a:rPr>
              <a:t/>
            </a:r>
            <a:br>
              <a:rPr lang="en-US" sz="5400" b="1" dirty="0" smtClean="0">
                <a:ln w="22225">
                  <a:solidFill>
                    <a:schemeClr val="accent2"/>
                  </a:solidFill>
                  <a:prstDash val="solid"/>
                </a:ln>
                <a:solidFill>
                  <a:schemeClr val="accent2">
                    <a:lumMod val="40000"/>
                    <a:lumOff val="60000"/>
                  </a:schemeClr>
                </a:solidFill>
                <a:latin typeface="Stencil" panose="040409050D0802020404" pitchFamily="82" charset="0"/>
              </a:rPr>
            </a:br>
            <a:r>
              <a:rPr lang="en-US" sz="5400" b="1" dirty="0" smtClean="0">
                <a:ln w="22225">
                  <a:solidFill>
                    <a:schemeClr val="accent2"/>
                  </a:solidFill>
                  <a:prstDash val="solid"/>
                </a:ln>
                <a:solidFill>
                  <a:schemeClr val="accent2">
                    <a:lumMod val="40000"/>
                    <a:lumOff val="60000"/>
                  </a:schemeClr>
                </a:solidFill>
                <a:latin typeface="Stencil" panose="040409050D0802020404" pitchFamily="82" charset="0"/>
              </a:rPr>
              <a:t/>
            </a:r>
            <a:br>
              <a:rPr lang="en-US" sz="5400" b="1" dirty="0" smtClean="0">
                <a:ln w="22225">
                  <a:solidFill>
                    <a:schemeClr val="accent2"/>
                  </a:solidFill>
                  <a:prstDash val="solid"/>
                </a:ln>
                <a:solidFill>
                  <a:schemeClr val="accent2">
                    <a:lumMod val="40000"/>
                    <a:lumOff val="60000"/>
                  </a:schemeClr>
                </a:solidFill>
                <a:latin typeface="Stencil" panose="040409050D0802020404" pitchFamily="82" charset="0"/>
              </a:rPr>
            </a:br>
            <a:r>
              <a:rPr lang="en-US" sz="4000" b="1" dirty="0" smtClean="0">
                <a:ln w="22225">
                  <a:solidFill>
                    <a:schemeClr val="accent2"/>
                  </a:solidFill>
                  <a:prstDash val="solid"/>
                </a:ln>
                <a:solidFill>
                  <a:schemeClr val="accent2">
                    <a:lumMod val="40000"/>
                    <a:lumOff val="60000"/>
                  </a:schemeClr>
                </a:solidFill>
                <a:latin typeface="+mj-lt"/>
              </a:rPr>
              <a:t>Asynchronous access hands-on tutorial</a:t>
            </a:r>
            <a:endParaRPr lang="en-US" sz="4000" b="1" dirty="0">
              <a:ln w="22225">
                <a:solidFill>
                  <a:schemeClr val="accent2"/>
                </a:solidFill>
                <a:prstDash val="solid"/>
              </a:ln>
              <a:solidFill>
                <a:schemeClr val="accent2">
                  <a:lumMod val="40000"/>
                  <a:lumOff val="60000"/>
                </a:schemeClr>
              </a:solidFill>
              <a:latin typeface="+mj-lt"/>
            </a:endParaRPr>
          </a:p>
        </p:txBody>
      </p:sp>
    </p:spTree>
    <p:extLst>
      <p:ext uri="{BB962C8B-B14F-4D97-AF65-F5344CB8AC3E}">
        <p14:creationId xmlns:p14="http://schemas.microsoft.com/office/powerpoint/2010/main" val="22430558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4"/>
          <p:cNvSpPr txBox="1">
            <a:spLocks/>
          </p:cNvSpPr>
          <p:nvPr/>
        </p:nvSpPr>
        <p:spPr>
          <a:xfrm>
            <a:off x="702059" y="1221941"/>
            <a:ext cx="8021027" cy="4289859"/>
          </a:xfrm>
          <a:prstGeom prst="rect">
            <a:avLst/>
          </a:prstGeom>
        </p:spPr>
        <p:txBody>
          <a:bodyPr vert="horz" lIns="0" tIns="45720" rIns="91440" bIns="45720" rtlCol="0">
            <a:normAutofit fontScale="92500" lnSpcReduction="20000"/>
          </a:bodyPr>
          <a:lstStyle>
            <a:lvl1pPr marL="270000" indent="-270000" algn="l" defTabSz="457200" rtl="0" eaLnBrk="1" latinLnBrk="0" hangingPunct="1">
              <a:spcBef>
                <a:spcPts val="0"/>
              </a:spcBef>
              <a:buFont typeface="Wingdings" charset="2"/>
              <a:buChar char="§"/>
              <a:defRPr sz="2400" kern="1200">
                <a:solidFill>
                  <a:srgbClr val="4F81BD"/>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rgbClr val="4F81BD"/>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4F81BD"/>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4F81BD"/>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4F81B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Bef>
                <a:spcPts val="1200"/>
              </a:spcBef>
              <a:buClr>
                <a:srgbClr val="0070C0"/>
              </a:buClr>
              <a:defRPr/>
            </a:pPr>
            <a:r>
              <a:rPr lang="en-US" sz="2600" dirty="0" smtClean="0">
                <a:latin typeface="Calibri"/>
              </a:rPr>
              <a:t>Subscription stitching component won’t be available before Friday. This means that even though you will be able to generate subscriptions and experimenting on the platform as we intended, the engine in charge of matching them with actual observations won’t be working. Sorry for the inconvenience.</a:t>
            </a:r>
          </a:p>
          <a:p>
            <a:pPr algn="just">
              <a:spcBef>
                <a:spcPts val="1200"/>
              </a:spcBef>
              <a:buClr>
                <a:srgbClr val="0070C0"/>
              </a:buClr>
              <a:defRPr/>
            </a:pPr>
            <a:r>
              <a:rPr lang="en-US" sz="2600" dirty="0" smtClean="0">
                <a:latin typeface="Calibri"/>
              </a:rPr>
              <a:t>As a workaround ONLY during this week, ALL generated measurements will be sent to the fgre2015 OML server for you to access them. Details are on one of the last slides.</a:t>
            </a:r>
          </a:p>
          <a:p>
            <a:pPr algn="just">
              <a:spcBef>
                <a:spcPts val="1200"/>
              </a:spcBef>
              <a:buClr>
                <a:srgbClr val="0070C0"/>
              </a:buClr>
              <a:defRPr/>
            </a:pPr>
            <a:r>
              <a:rPr lang="en-US" sz="2600" dirty="0" smtClean="0">
                <a:latin typeface="Calibri"/>
              </a:rPr>
              <a:t>As explained during the tutorial, at this moment not all </a:t>
            </a:r>
            <a:r>
              <a:rPr lang="en-US" sz="2600" dirty="0" smtClean="0">
                <a:latin typeface="Calibri"/>
              </a:rPr>
              <a:t>the </a:t>
            </a:r>
            <a:r>
              <a:rPr lang="en-US" sz="2600" dirty="0" err="1" smtClean="0">
                <a:latin typeface="Calibri"/>
              </a:rPr>
              <a:t>phenomenons</a:t>
            </a:r>
            <a:r>
              <a:rPr lang="en-US" sz="2600" dirty="0" smtClean="0">
                <a:latin typeface="Calibri"/>
              </a:rPr>
              <a:t> </a:t>
            </a:r>
            <a:r>
              <a:rPr lang="en-US" sz="2600" dirty="0" smtClean="0">
                <a:latin typeface="Calibri"/>
              </a:rPr>
              <a:t>listed on the SmartSantander directory are yet integrated on the asynchronous subsystem.</a:t>
            </a:r>
            <a:endParaRPr lang="es-ES" sz="2600" dirty="0" smtClean="0">
              <a:latin typeface="Calibri"/>
            </a:endParaRPr>
          </a:p>
          <a:p>
            <a:pPr marL="0" marR="0" lvl="0" indent="0" defTabSz="457200" rtl="0" eaLnBrk="1" fontAlgn="auto" latinLnBrk="0" hangingPunct="1">
              <a:lnSpc>
                <a:spcPct val="100000"/>
              </a:lnSpc>
              <a:spcBef>
                <a:spcPct val="20000"/>
              </a:spcBef>
              <a:spcAft>
                <a:spcPts val="0"/>
              </a:spcAft>
              <a:buClrTx/>
              <a:buSzPct val="70000"/>
              <a:buNone/>
              <a:tabLst/>
              <a:defRPr/>
            </a:pPr>
            <a:endParaRPr kumimoji="0" lang="en-US" sz="2400" b="1" i="0" u="none" strike="noStrike" kern="1200" cap="none" spc="0" normalizeH="0" baseline="0" noProof="0" dirty="0" smtClean="0">
              <a:ln>
                <a:noFill/>
              </a:ln>
              <a:solidFill>
                <a:srgbClr val="4F81BD"/>
              </a:solidFill>
              <a:effectLst/>
              <a:uLnTx/>
              <a:uFillTx/>
              <a:latin typeface="Calibri"/>
              <a:ea typeface="+mn-ea"/>
              <a:cs typeface="+mn-cs"/>
            </a:endParaRPr>
          </a:p>
        </p:txBody>
      </p:sp>
      <p:sp>
        <p:nvSpPr>
          <p:cNvPr id="4" name="1 Título"/>
          <p:cNvSpPr txBox="1">
            <a:spLocks/>
          </p:cNvSpPr>
          <p:nvPr/>
        </p:nvSpPr>
        <p:spPr>
          <a:xfrm>
            <a:off x="323528" y="30872"/>
            <a:ext cx="8568952" cy="828000"/>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4F81BD"/>
                </a:solidFill>
                <a:latin typeface="Calibri"/>
              </a:rPr>
              <a:t>Remarks for the FGRE Team Projects</a:t>
            </a:r>
            <a:endParaRPr lang="en-US" b="1" dirty="0"/>
          </a:p>
        </p:txBody>
      </p:sp>
    </p:spTree>
    <p:extLst>
      <p:ext uri="{BB962C8B-B14F-4D97-AF65-F5344CB8AC3E}">
        <p14:creationId xmlns:p14="http://schemas.microsoft.com/office/powerpoint/2010/main" val="30344198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4"/>
          <p:cNvSpPr txBox="1">
            <a:spLocks/>
          </p:cNvSpPr>
          <p:nvPr/>
        </p:nvSpPr>
        <p:spPr>
          <a:xfrm>
            <a:off x="702059" y="1221941"/>
            <a:ext cx="7811889" cy="4289859"/>
          </a:xfrm>
          <a:prstGeom prst="rect">
            <a:avLst/>
          </a:prstGeom>
        </p:spPr>
        <p:txBody>
          <a:bodyPr vert="horz" lIns="0" tIns="45720" rIns="91440" bIns="45720" rtlCol="0">
            <a:normAutofit/>
          </a:bodyPr>
          <a:lstStyle>
            <a:lvl1pPr marL="270000" indent="-270000" algn="l" defTabSz="457200" rtl="0" eaLnBrk="1" latinLnBrk="0" hangingPunct="1">
              <a:spcBef>
                <a:spcPts val="0"/>
              </a:spcBef>
              <a:buFont typeface="Wingdings" charset="2"/>
              <a:buChar char="§"/>
              <a:defRPr sz="2400" kern="1200">
                <a:solidFill>
                  <a:srgbClr val="4F81BD"/>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rgbClr val="4F81BD"/>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4F81BD"/>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4F81BD"/>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4F81B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lgn="just">
              <a:spcBef>
                <a:spcPts val="1200"/>
              </a:spcBef>
              <a:buClr>
                <a:srgbClr val="0070C0"/>
              </a:buClr>
              <a:buFont typeface="+mj-lt"/>
              <a:buAutoNum type="arabicPeriod"/>
              <a:defRPr/>
            </a:pPr>
            <a:r>
              <a:rPr lang="en-US" sz="2800" dirty="0" smtClean="0"/>
              <a:t>A web browser</a:t>
            </a:r>
          </a:p>
          <a:p>
            <a:pPr marL="514350" indent="-514350" algn="just">
              <a:spcBef>
                <a:spcPts val="1200"/>
              </a:spcBef>
              <a:buClr>
                <a:srgbClr val="0070C0"/>
              </a:buClr>
              <a:buFont typeface="+mj-lt"/>
              <a:buAutoNum type="arabicPeriod"/>
              <a:defRPr/>
            </a:pPr>
            <a:r>
              <a:rPr lang="en-US" sz="2800" dirty="0"/>
              <a:t>Fed4FIRE </a:t>
            </a:r>
            <a:r>
              <a:rPr lang="en-US" sz="2800" dirty="0" smtClean="0"/>
              <a:t>valid credentials</a:t>
            </a:r>
          </a:p>
          <a:p>
            <a:pPr marL="514350" indent="-514350" algn="just">
              <a:spcBef>
                <a:spcPts val="1200"/>
              </a:spcBef>
              <a:buClr>
                <a:srgbClr val="0070C0"/>
              </a:buClr>
              <a:buFont typeface="+mj-lt"/>
              <a:buAutoNum type="arabicPeriod"/>
              <a:defRPr/>
            </a:pPr>
            <a:r>
              <a:rPr lang="en-US" sz="2800" dirty="0" smtClean="0"/>
              <a:t>Postman (or any other similar tool) to interact with a REST API</a:t>
            </a:r>
          </a:p>
          <a:p>
            <a:pPr marL="514350" indent="-514350" algn="just">
              <a:spcBef>
                <a:spcPts val="1200"/>
              </a:spcBef>
              <a:buClr>
                <a:srgbClr val="0070C0"/>
              </a:buClr>
              <a:buFont typeface="+mj-lt"/>
              <a:buAutoNum type="arabicPeriod"/>
              <a:defRPr/>
            </a:pPr>
            <a:r>
              <a:rPr lang="en-US" sz="2800" dirty="0" err="1" smtClean="0"/>
              <a:t>jFed</a:t>
            </a:r>
            <a:r>
              <a:rPr lang="en-US" sz="2800" dirty="0" smtClean="0"/>
              <a:t> to interact with SFA</a:t>
            </a:r>
          </a:p>
          <a:p>
            <a:pPr marL="514350" indent="-514350" algn="just">
              <a:spcBef>
                <a:spcPts val="1200"/>
              </a:spcBef>
              <a:buClr>
                <a:srgbClr val="0070C0"/>
              </a:buClr>
              <a:buFont typeface="+mj-lt"/>
              <a:buAutoNum type="arabicPeriod"/>
              <a:defRPr/>
            </a:pPr>
            <a:r>
              <a:rPr lang="en-US" sz="2800" dirty="0" smtClean="0"/>
              <a:t>Start thinking on heterogeneous </a:t>
            </a:r>
            <a:r>
              <a:rPr lang="en-US" sz="2800" dirty="0"/>
              <a:t>information, </a:t>
            </a:r>
            <a:r>
              <a:rPr lang="en-US" sz="2800" dirty="0" smtClean="0"/>
              <a:t>not in </a:t>
            </a:r>
            <a:r>
              <a:rPr lang="en-US" sz="2800" dirty="0"/>
              <a:t>terms of individual </a:t>
            </a:r>
            <a:r>
              <a:rPr lang="en-US" sz="2800" dirty="0" smtClean="0"/>
              <a:t>resources</a:t>
            </a:r>
          </a:p>
          <a:p>
            <a:pPr marL="514350" indent="-514350" algn="just">
              <a:spcBef>
                <a:spcPts val="1200"/>
              </a:spcBef>
              <a:buClr>
                <a:srgbClr val="0070C0"/>
              </a:buClr>
              <a:buFont typeface="+mj-lt"/>
              <a:buAutoNum type="arabicPeriod"/>
              <a:defRPr/>
            </a:pPr>
            <a:r>
              <a:rPr lang="en-US" sz="2800" dirty="0" smtClean="0"/>
              <a:t>An idea of what you want to achieve</a:t>
            </a:r>
            <a:endParaRPr lang="en-US" dirty="0"/>
          </a:p>
          <a:p>
            <a:pPr marL="0" marR="0" lvl="0" indent="0" algn="ctr" defTabSz="457200" rtl="0" eaLnBrk="1" fontAlgn="auto" latinLnBrk="0" hangingPunct="1">
              <a:lnSpc>
                <a:spcPct val="100000"/>
              </a:lnSpc>
              <a:spcBef>
                <a:spcPct val="20000"/>
              </a:spcBef>
              <a:spcAft>
                <a:spcPts val="0"/>
              </a:spcAft>
              <a:buClrTx/>
              <a:buSzPct val="70000"/>
              <a:buFont typeface="Wingdings" charset="2"/>
              <a:buChar char="§"/>
              <a:tabLst/>
              <a:defRPr/>
            </a:pPr>
            <a:endParaRPr kumimoji="0" lang="en-US" sz="2400" b="1" i="0" u="none" strike="noStrike" kern="1200" cap="none" spc="0" normalizeH="0" baseline="0" noProof="0" dirty="0" smtClean="0">
              <a:ln>
                <a:noFill/>
              </a:ln>
              <a:solidFill>
                <a:srgbClr val="4F81BD"/>
              </a:solidFill>
              <a:effectLst/>
              <a:uLnTx/>
              <a:uFillTx/>
              <a:latin typeface="Calibri"/>
              <a:ea typeface="+mn-ea"/>
              <a:cs typeface="+mn-cs"/>
            </a:endParaRPr>
          </a:p>
          <a:p>
            <a:pPr marL="0" marR="0" lvl="0" indent="0" algn="ctr" defTabSz="457200" rtl="0" eaLnBrk="1" fontAlgn="auto" latinLnBrk="0" hangingPunct="1">
              <a:lnSpc>
                <a:spcPct val="100000"/>
              </a:lnSpc>
              <a:spcBef>
                <a:spcPct val="20000"/>
              </a:spcBef>
              <a:spcAft>
                <a:spcPts val="0"/>
              </a:spcAft>
              <a:buClrTx/>
              <a:buSzPct val="70000"/>
              <a:buFont typeface="Wingdings" charset="2"/>
              <a:buNone/>
              <a:tabLst/>
              <a:defRPr/>
            </a:pPr>
            <a:endParaRPr kumimoji="0" lang="es-ES" sz="2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4" name="1 Título"/>
          <p:cNvSpPr txBox="1">
            <a:spLocks/>
          </p:cNvSpPr>
          <p:nvPr/>
        </p:nvSpPr>
        <p:spPr>
          <a:xfrm>
            <a:off x="323528" y="30872"/>
            <a:ext cx="8568952" cy="828000"/>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4F81BD"/>
                </a:solidFill>
                <a:latin typeface="Calibri"/>
              </a:rPr>
              <a:t>What will you need</a:t>
            </a:r>
            <a:endParaRPr lang="en-US" b="1" dirty="0"/>
          </a:p>
        </p:txBody>
      </p:sp>
    </p:spTree>
    <p:extLst>
      <p:ext uri="{BB962C8B-B14F-4D97-AF65-F5344CB8AC3E}">
        <p14:creationId xmlns:p14="http://schemas.microsoft.com/office/powerpoint/2010/main" val="247773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755" y="5742677"/>
            <a:ext cx="847725" cy="847725"/>
          </a:xfrm>
          <a:prstGeom prst="rect">
            <a:avLst/>
          </a:prstGeom>
          <a:ln>
            <a:noFill/>
          </a:ln>
          <a:effectLst>
            <a:outerShdw blurRad="190500" algn="tl" rotWithShape="0">
              <a:srgbClr val="000000">
                <a:alpha val="70000"/>
              </a:srgbClr>
            </a:outerShdw>
          </a:effectLst>
        </p:spPr>
      </p:pic>
      <p:pic>
        <p:nvPicPr>
          <p:cNvPr id="10" name="Imagen 9"/>
          <p:cNvPicPr>
            <a:picLocks noChangeAspect="1"/>
          </p:cNvPicPr>
          <p:nvPr/>
        </p:nvPicPr>
        <p:blipFill>
          <a:blip r:embed="rId3"/>
          <a:stretch>
            <a:fillRect/>
          </a:stretch>
        </p:blipFill>
        <p:spPr>
          <a:xfrm>
            <a:off x="342900" y="290513"/>
            <a:ext cx="7294181" cy="6167437"/>
          </a:xfrm>
          <a:prstGeom prst="rect">
            <a:avLst/>
          </a:prstGeom>
        </p:spPr>
      </p:pic>
      <p:sp>
        <p:nvSpPr>
          <p:cNvPr id="11" name="Rectángulo redondeado 10"/>
          <p:cNvSpPr/>
          <p:nvPr/>
        </p:nvSpPr>
        <p:spPr>
          <a:xfrm>
            <a:off x="457200" y="3188493"/>
            <a:ext cx="2771775" cy="469107"/>
          </a:xfrm>
          <a:prstGeom prst="roundRect">
            <a:avLst/>
          </a:prstGeom>
          <a:noFill/>
          <a:ln>
            <a:solidFill>
              <a:srgbClr val="9CAC00"/>
            </a:solid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solidFill>
                <a:schemeClr val="dk1"/>
              </a:solidFill>
            </a:endParaRPr>
          </a:p>
        </p:txBody>
      </p:sp>
    </p:spTree>
    <p:extLst>
      <p:ext uri="{BB962C8B-B14F-4D97-AF65-F5344CB8AC3E}">
        <p14:creationId xmlns:p14="http://schemas.microsoft.com/office/powerpoint/2010/main" val="6277930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755" y="5742677"/>
            <a:ext cx="847725" cy="847725"/>
          </a:xfrm>
          <a:prstGeom prst="rect">
            <a:avLst/>
          </a:prstGeom>
          <a:ln>
            <a:noFill/>
          </a:ln>
          <a:effectLst>
            <a:outerShdw blurRad="190500" algn="tl" rotWithShape="0">
              <a:srgbClr val="000000">
                <a:alpha val="70000"/>
              </a:srgbClr>
            </a:outerShdw>
          </a:effectLst>
        </p:spPr>
      </p:pic>
      <p:pic>
        <p:nvPicPr>
          <p:cNvPr id="2" name="Imagen 1"/>
          <p:cNvPicPr>
            <a:picLocks noChangeAspect="1"/>
          </p:cNvPicPr>
          <p:nvPr/>
        </p:nvPicPr>
        <p:blipFill>
          <a:blip r:embed="rId3"/>
          <a:stretch>
            <a:fillRect/>
          </a:stretch>
        </p:blipFill>
        <p:spPr>
          <a:xfrm>
            <a:off x="1128711" y="1019175"/>
            <a:ext cx="4772025" cy="37909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514260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76239" y="271462"/>
            <a:ext cx="8381999" cy="5150094"/>
          </a:xfrm>
          <a:prstGeom prst="rect">
            <a:avLst/>
          </a:prstGeom>
          <a:ln>
            <a:noFill/>
          </a:ln>
          <a:effectLst>
            <a:outerShdw blurRad="190500" algn="tl" rotWithShape="0">
              <a:srgbClr val="000000">
                <a:alpha val="70000"/>
              </a:srgbClr>
            </a:outerShdw>
          </a:effectLst>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4755" y="5742677"/>
            <a:ext cx="847725" cy="847725"/>
          </a:xfrm>
          <a:prstGeom prst="rect">
            <a:avLst/>
          </a:prstGeom>
          <a:ln>
            <a:noFill/>
          </a:ln>
          <a:effectLst>
            <a:outerShdw blurRad="190500" algn="tl" rotWithShape="0">
              <a:srgbClr val="000000">
                <a:alpha val="70000"/>
              </a:srgbClr>
            </a:outerShdw>
          </a:effectLst>
        </p:spPr>
      </p:pic>
      <p:sp>
        <p:nvSpPr>
          <p:cNvPr id="8" name="Elipse 7"/>
          <p:cNvSpPr/>
          <p:nvPr/>
        </p:nvSpPr>
        <p:spPr>
          <a:xfrm>
            <a:off x="1271585" y="2414588"/>
            <a:ext cx="700087" cy="700087"/>
          </a:xfrm>
          <a:prstGeom prst="ellipse">
            <a:avLst/>
          </a:prstGeom>
          <a:noFill/>
          <a:ln>
            <a:solidFill>
              <a:srgbClr val="9CAC00"/>
            </a:solid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pic>
        <p:nvPicPr>
          <p:cNvPr id="9" name="Imagen 8"/>
          <p:cNvPicPr>
            <a:picLocks noChangeAspect="1"/>
          </p:cNvPicPr>
          <p:nvPr/>
        </p:nvPicPr>
        <p:blipFill>
          <a:blip r:embed="rId4"/>
          <a:stretch>
            <a:fillRect/>
          </a:stretch>
        </p:blipFill>
        <p:spPr>
          <a:xfrm>
            <a:off x="2428875" y="2847077"/>
            <a:ext cx="3743325" cy="3743325"/>
          </a:xfrm>
          <a:prstGeom prst="rect">
            <a:avLst/>
          </a:prstGeom>
          <a:ln>
            <a:noFill/>
          </a:ln>
          <a:effectLst>
            <a:outerShdw blurRad="190500" algn="tl" rotWithShape="0">
              <a:srgbClr val="000000">
                <a:alpha val="70000"/>
              </a:srgbClr>
            </a:outerShdw>
          </a:effectLst>
        </p:spPr>
      </p:pic>
      <p:sp>
        <p:nvSpPr>
          <p:cNvPr id="6" name="Elipse 5"/>
          <p:cNvSpPr/>
          <p:nvPr/>
        </p:nvSpPr>
        <p:spPr>
          <a:xfrm>
            <a:off x="2438399" y="3257557"/>
            <a:ext cx="280987" cy="280987"/>
          </a:xfrm>
          <a:prstGeom prst="ellipse">
            <a:avLst/>
          </a:prstGeom>
          <a:noFill/>
          <a:ln>
            <a:solidFill>
              <a:srgbClr val="9CAC00"/>
            </a:solid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1683647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4"/>
          <p:cNvSpPr txBox="1">
            <a:spLocks/>
          </p:cNvSpPr>
          <p:nvPr/>
        </p:nvSpPr>
        <p:spPr>
          <a:xfrm>
            <a:off x="702059" y="1221941"/>
            <a:ext cx="8021027" cy="4289859"/>
          </a:xfrm>
          <a:prstGeom prst="rect">
            <a:avLst/>
          </a:prstGeom>
        </p:spPr>
        <p:txBody>
          <a:bodyPr vert="horz" lIns="0" tIns="45720" rIns="91440" bIns="45720" rtlCol="0">
            <a:normAutofit/>
          </a:bodyPr>
          <a:lstStyle>
            <a:lvl1pPr marL="270000" indent="-270000" algn="l" defTabSz="457200" rtl="0" eaLnBrk="1" latinLnBrk="0" hangingPunct="1">
              <a:spcBef>
                <a:spcPts val="0"/>
              </a:spcBef>
              <a:buFont typeface="Wingdings" charset="2"/>
              <a:buChar char="§"/>
              <a:defRPr sz="2400" kern="1200">
                <a:solidFill>
                  <a:srgbClr val="4F81BD"/>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rgbClr val="4F81BD"/>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4F81BD"/>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4F81BD"/>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4F81B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lgn="just">
              <a:spcBef>
                <a:spcPts val="1200"/>
              </a:spcBef>
              <a:buClr>
                <a:srgbClr val="0070C0"/>
              </a:buClr>
              <a:buFont typeface="+mj-lt"/>
              <a:buAutoNum type="arabicPeriod"/>
              <a:defRPr/>
            </a:pPr>
            <a:r>
              <a:rPr lang="en-US" sz="2800" dirty="0" smtClean="0">
                <a:latin typeface="Calibri"/>
              </a:rPr>
              <a:t>Reserve a VM with public IPv4 using </a:t>
            </a:r>
            <a:r>
              <a:rPr lang="en-US" sz="2800" dirty="0" err="1" smtClean="0">
                <a:latin typeface="Calibri"/>
              </a:rPr>
              <a:t>jFed</a:t>
            </a:r>
            <a:r>
              <a:rPr lang="en-US" sz="2800" dirty="0" smtClean="0">
                <a:latin typeface="Calibri"/>
              </a:rPr>
              <a:t> (XEN VM)</a:t>
            </a:r>
          </a:p>
          <a:p>
            <a:pPr marL="514350" indent="-514350">
              <a:spcBef>
                <a:spcPts val="1200"/>
              </a:spcBef>
              <a:buClr>
                <a:srgbClr val="0070C0"/>
              </a:buClr>
              <a:buFont typeface="+mj-lt"/>
              <a:buAutoNum type="arabicPeriod"/>
              <a:defRPr/>
            </a:pPr>
            <a:r>
              <a:rPr lang="en-US" sz="2800" dirty="0" smtClean="0">
                <a:latin typeface="Calibri"/>
              </a:rPr>
              <a:t>Download the demo environment we have prepared</a:t>
            </a:r>
          </a:p>
          <a:p>
            <a:pPr marL="685800" lvl="2">
              <a:spcBef>
                <a:spcPts val="1200"/>
              </a:spcBef>
              <a:buClr>
                <a:srgbClr val="0070C0"/>
              </a:buClr>
              <a:buSzPct val="70000"/>
              <a:buFont typeface="Wingdings" panose="05000000000000000000" pitchFamily="2" charset="2"/>
              <a:buChar char="v"/>
              <a:defRPr/>
            </a:pPr>
            <a:r>
              <a:rPr lang="en-US" sz="1600" dirty="0" err="1"/>
              <a:t>wget</a:t>
            </a:r>
            <a:r>
              <a:rPr lang="en-US" sz="1600" dirty="0"/>
              <a:t> --content-disposition https://</a:t>
            </a:r>
            <a:r>
              <a:rPr lang="en-US" sz="1600" dirty="0" smtClean="0"/>
              <a:t>api.smartsantander.eu/demos/fgre2015</a:t>
            </a:r>
          </a:p>
          <a:p>
            <a:pPr marL="685800" lvl="2">
              <a:spcBef>
                <a:spcPts val="1200"/>
              </a:spcBef>
              <a:buClr>
                <a:srgbClr val="0070C0"/>
              </a:buClr>
              <a:buSzPct val="70000"/>
              <a:buFont typeface="Wingdings" panose="05000000000000000000" pitchFamily="2" charset="2"/>
              <a:buChar char="v"/>
              <a:defRPr/>
            </a:pPr>
            <a:r>
              <a:rPr lang="es-ES" sz="1600" dirty="0" err="1"/>
              <a:t>tar</a:t>
            </a:r>
            <a:r>
              <a:rPr lang="es-ES" sz="1600" dirty="0"/>
              <a:t> </a:t>
            </a:r>
            <a:r>
              <a:rPr lang="es-ES" sz="1600" dirty="0" err="1"/>
              <a:t>xzvf</a:t>
            </a:r>
            <a:r>
              <a:rPr lang="es-ES" sz="1600" dirty="0"/>
              <a:t> fgre-demo.tar.gz &amp;&amp; cd </a:t>
            </a:r>
            <a:r>
              <a:rPr lang="es-ES" sz="1600" dirty="0" err="1"/>
              <a:t>fgre</a:t>
            </a:r>
            <a:r>
              <a:rPr lang="es-ES" sz="1600" dirty="0"/>
              <a:t>-demo &amp;&amp; ./bootstrap.sh</a:t>
            </a:r>
          </a:p>
          <a:p>
            <a:pPr marL="514350" indent="-514350">
              <a:spcBef>
                <a:spcPts val="1200"/>
              </a:spcBef>
              <a:buClr>
                <a:srgbClr val="0070C0"/>
              </a:buClr>
              <a:buFont typeface="+mj-lt"/>
              <a:buAutoNum type="arabicPeriod"/>
              <a:defRPr/>
            </a:pPr>
            <a:r>
              <a:rPr lang="es-ES" sz="2800" dirty="0" err="1" smtClean="0">
                <a:latin typeface="Calibri"/>
              </a:rPr>
              <a:t>Follow</a:t>
            </a:r>
            <a:r>
              <a:rPr lang="es-ES" sz="2800" dirty="0" smtClean="0">
                <a:latin typeface="Calibri"/>
              </a:rPr>
              <a:t> </a:t>
            </a:r>
            <a:r>
              <a:rPr lang="es-ES" sz="2800" dirty="0" err="1" smtClean="0">
                <a:latin typeface="Calibri"/>
              </a:rPr>
              <a:t>the</a:t>
            </a:r>
            <a:r>
              <a:rPr lang="es-ES" sz="2800" dirty="0" smtClean="0">
                <a:latin typeface="Calibri"/>
              </a:rPr>
              <a:t> </a:t>
            </a:r>
            <a:r>
              <a:rPr lang="es-ES" sz="2800" dirty="0" err="1" smtClean="0">
                <a:latin typeface="Calibri"/>
              </a:rPr>
              <a:t>instructions</a:t>
            </a:r>
            <a:r>
              <a:rPr lang="es-ES" sz="2800" dirty="0">
                <a:latin typeface="Calibri"/>
              </a:rPr>
              <a:t> </a:t>
            </a:r>
            <a:r>
              <a:rPr lang="es-ES" sz="2800" dirty="0" smtClean="0">
                <a:latin typeface="Calibri"/>
              </a:rPr>
              <a:t>to run </a:t>
            </a:r>
            <a:r>
              <a:rPr lang="es-ES" sz="2800" dirty="0" err="1" smtClean="0">
                <a:latin typeface="Calibri"/>
              </a:rPr>
              <a:t>it</a:t>
            </a:r>
            <a:endParaRPr lang="es-ES" sz="2800" dirty="0" smtClean="0">
              <a:latin typeface="Calibri"/>
            </a:endParaRPr>
          </a:p>
          <a:p>
            <a:pPr marL="514350" indent="-514350">
              <a:spcBef>
                <a:spcPts val="1200"/>
              </a:spcBef>
              <a:buClr>
                <a:srgbClr val="0070C0"/>
              </a:buClr>
              <a:buFont typeface="+mj-lt"/>
              <a:buAutoNum type="arabicPeriod"/>
              <a:defRPr/>
            </a:pPr>
            <a:r>
              <a:rPr lang="es-ES" sz="2800" dirty="0" err="1" smtClean="0">
                <a:latin typeface="Calibri"/>
              </a:rPr>
              <a:t>Make</a:t>
            </a:r>
            <a:r>
              <a:rPr lang="es-ES" sz="2800" dirty="0" smtClean="0">
                <a:latin typeface="Calibri"/>
              </a:rPr>
              <a:t> a </a:t>
            </a:r>
            <a:r>
              <a:rPr lang="es-ES" sz="2800" dirty="0" err="1" smtClean="0">
                <a:latin typeface="Calibri"/>
              </a:rPr>
              <a:t>subscription</a:t>
            </a:r>
            <a:r>
              <a:rPr lang="es-ES" sz="2800" dirty="0" smtClean="0">
                <a:latin typeface="Calibri"/>
              </a:rPr>
              <a:t> to SmartSantander SEL</a:t>
            </a:r>
            <a:endParaRPr lang="es-ES" sz="1800" dirty="0">
              <a:latin typeface="Calibri"/>
            </a:endParaRPr>
          </a:p>
          <a:p>
            <a:pPr marL="0" marR="0" lvl="0" indent="0" defTabSz="457200" rtl="0" eaLnBrk="1" fontAlgn="auto" latinLnBrk="0" hangingPunct="1">
              <a:lnSpc>
                <a:spcPct val="100000"/>
              </a:lnSpc>
              <a:spcBef>
                <a:spcPct val="20000"/>
              </a:spcBef>
              <a:spcAft>
                <a:spcPts val="0"/>
              </a:spcAft>
              <a:buClrTx/>
              <a:buSzPct val="70000"/>
              <a:buNone/>
              <a:tabLst/>
              <a:defRPr/>
            </a:pPr>
            <a:endParaRPr kumimoji="0" lang="en-US" sz="2400" b="1" i="0" u="none" strike="noStrike" kern="1200" cap="none" spc="0" normalizeH="0" baseline="0" noProof="0" dirty="0" smtClean="0">
              <a:ln>
                <a:noFill/>
              </a:ln>
              <a:solidFill>
                <a:srgbClr val="4F81BD"/>
              </a:solidFill>
              <a:effectLst/>
              <a:uLnTx/>
              <a:uFillTx/>
              <a:latin typeface="Calibri"/>
              <a:ea typeface="+mn-ea"/>
              <a:cs typeface="+mn-cs"/>
            </a:endParaRPr>
          </a:p>
        </p:txBody>
      </p:sp>
      <p:sp>
        <p:nvSpPr>
          <p:cNvPr id="4" name="1 Título"/>
          <p:cNvSpPr txBox="1">
            <a:spLocks/>
          </p:cNvSpPr>
          <p:nvPr/>
        </p:nvSpPr>
        <p:spPr>
          <a:xfrm>
            <a:off x="323528" y="30872"/>
            <a:ext cx="8568952" cy="828000"/>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4F81BD"/>
                </a:solidFill>
                <a:latin typeface="Calibri"/>
              </a:rPr>
              <a:t>Set up the demo environment</a:t>
            </a:r>
            <a:endParaRPr lang="en-US" b="1" dirty="0"/>
          </a:p>
        </p:txBody>
      </p:sp>
    </p:spTree>
    <p:extLst>
      <p:ext uri="{BB962C8B-B14F-4D97-AF65-F5344CB8AC3E}">
        <p14:creationId xmlns:p14="http://schemas.microsoft.com/office/powerpoint/2010/main" val="14806394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755" y="5742677"/>
            <a:ext cx="847725" cy="847725"/>
          </a:xfrm>
          <a:prstGeom prst="rect">
            <a:avLst/>
          </a:prstGeom>
          <a:ln>
            <a:noFill/>
          </a:ln>
          <a:effectLst>
            <a:outerShdw blurRad="190500" algn="tl" rotWithShape="0">
              <a:srgbClr val="000000">
                <a:alpha val="70000"/>
              </a:srgbClr>
            </a:outerShdw>
          </a:effectLst>
        </p:spPr>
      </p:pic>
      <p:pic>
        <p:nvPicPr>
          <p:cNvPr id="5" name="Imagen 4"/>
          <p:cNvPicPr>
            <a:picLocks noChangeAspect="1"/>
          </p:cNvPicPr>
          <p:nvPr/>
        </p:nvPicPr>
        <p:blipFill>
          <a:blip r:embed="rId3"/>
          <a:stretch>
            <a:fillRect/>
          </a:stretch>
        </p:blipFill>
        <p:spPr>
          <a:xfrm>
            <a:off x="420039" y="385762"/>
            <a:ext cx="8161985" cy="5014912"/>
          </a:xfrm>
          <a:prstGeom prst="rect">
            <a:avLst/>
          </a:prstGeom>
          <a:ln>
            <a:noFill/>
          </a:ln>
          <a:effectLst>
            <a:outerShdw blurRad="190500" algn="tl" rotWithShape="0">
              <a:srgbClr val="000000">
                <a:alpha val="70000"/>
              </a:srgbClr>
            </a:outerShdw>
          </a:effectLst>
        </p:spPr>
      </p:pic>
      <p:pic>
        <p:nvPicPr>
          <p:cNvPr id="10" name="Imagen 9"/>
          <p:cNvPicPr>
            <a:picLocks noChangeAspect="1"/>
          </p:cNvPicPr>
          <p:nvPr/>
        </p:nvPicPr>
        <p:blipFill>
          <a:blip r:embed="rId4"/>
          <a:stretch>
            <a:fillRect/>
          </a:stretch>
        </p:blipFill>
        <p:spPr>
          <a:xfrm>
            <a:off x="1028700" y="2642293"/>
            <a:ext cx="6429375" cy="4048125"/>
          </a:xfrm>
          <a:prstGeom prst="rect">
            <a:avLst/>
          </a:prstGeom>
          <a:ln>
            <a:noFill/>
          </a:ln>
          <a:effectLst>
            <a:outerShdw blurRad="190500" algn="tl" rotWithShape="0">
              <a:srgbClr val="000000">
                <a:alpha val="70000"/>
              </a:srgbClr>
            </a:outerShdw>
          </a:effectLst>
        </p:spPr>
      </p:pic>
      <p:sp>
        <p:nvSpPr>
          <p:cNvPr id="11" name="Rectángulo redondeado 10"/>
          <p:cNvSpPr/>
          <p:nvPr/>
        </p:nvSpPr>
        <p:spPr>
          <a:xfrm>
            <a:off x="2214562" y="6176064"/>
            <a:ext cx="2497429" cy="414338"/>
          </a:xfrm>
          <a:prstGeom prst="roundRect">
            <a:avLst/>
          </a:prstGeom>
          <a:noFill/>
          <a:ln>
            <a:solidFill>
              <a:srgbClr val="9CAC00"/>
            </a:solid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dk1"/>
              </a:solidFill>
            </a:endParaRPr>
          </a:p>
        </p:txBody>
      </p:sp>
    </p:spTree>
    <p:extLst>
      <p:ext uri="{BB962C8B-B14F-4D97-AF65-F5344CB8AC3E}">
        <p14:creationId xmlns:p14="http://schemas.microsoft.com/office/powerpoint/2010/main" val="3228165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23528" y="30872"/>
            <a:ext cx="8568952" cy="828000"/>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4F81BD"/>
                </a:solidFill>
                <a:latin typeface="Calibri"/>
              </a:rPr>
              <a:t>SmartSantander Service Layer (SEL)</a:t>
            </a:r>
            <a:endParaRPr lang="en-US" b="1"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395675">
            <a:off x="2488589" y="933448"/>
            <a:ext cx="4238830" cy="4895848"/>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perspectiveRelaxedModerately"/>
            <a:lightRig rig="twoPt" dir="t">
              <a:rot lat="0" lon="0" rev="7200000"/>
            </a:lightRig>
          </a:scene3d>
          <a:sp3d prstMaterial="matte">
            <a:bevelT w="22860" h="12700"/>
            <a:contourClr>
              <a:srgbClr val="FFFFFF"/>
            </a:contourClr>
          </a:sp3d>
          <a:extLst/>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4755" y="5742677"/>
            <a:ext cx="847725" cy="8477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853320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755" y="5742677"/>
            <a:ext cx="847725" cy="847725"/>
          </a:xfrm>
          <a:prstGeom prst="rect">
            <a:avLst/>
          </a:prstGeom>
          <a:ln>
            <a:noFill/>
          </a:ln>
          <a:effectLst>
            <a:outerShdw blurRad="190500" algn="tl" rotWithShape="0">
              <a:srgbClr val="000000">
                <a:alpha val="70000"/>
              </a:srgbClr>
            </a:outerShdw>
          </a:effectLst>
        </p:spPr>
      </p:pic>
      <p:pic>
        <p:nvPicPr>
          <p:cNvPr id="3" name="Imagen 2"/>
          <p:cNvPicPr>
            <a:picLocks noChangeAspect="1"/>
          </p:cNvPicPr>
          <p:nvPr/>
        </p:nvPicPr>
        <p:blipFill>
          <a:blip r:embed="rId3"/>
          <a:stretch>
            <a:fillRect/>
          </a:stretch>
        </p:blipFill>
        <p:spPr>
          <a:xfrm>
            <a:off x="342899" y="347662"/>
            <a:ext cx="7226591" cy="611028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902417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755" y="5742677"/>
            <a:ext cx="847725" cy="847725"/>
          </a:xfrm>
          <a:prstGeom prst="rect">
            <a:avLst/>
          </a:prstGeom>
          <a:ln>
            <a:noFill/>
          </a:ln>
          <a:effectLst>
            <a:outerShdw blurRad="190500" algn="tl" rotWithShape="0">
              <a:srgbClr val="000000">
                <a:alpha val="70000"/>
              </a:srgbClr>
            </a:outerShdw>
          </a:effectLst>
        </p:spPr>
      </p:pic>
      <p:pic>
        <p:nvPicPr>
          <p:cNvPr id="3" name="Imagen 2"/>
          <p:cNvPicPr>
            <a:picLocks noChangeAspect="1"/>
          </p:cNvPicPr>
          <p:nvPr/>
        </p:nvPicPr>
        <p:blipFill>
          <a:blip r:embed="rId3"/>
          <a:stretch>
            <a:fillRect/>
          </a:stretch>
        </p:blipFill>
        <p:spPr>
          <a:xfrm>
            <a:off x="342899" y="347662"/>
            <a:ext cx="7226591" cy="6110288"/>
          </a:xfrm>
          <a:prstGeom prst="rect">
            <a:avLst/>
          </a:prstGeom>
          <a:ln>
            <a:noFill/>
          </a:ln>
          <a:effectLst>
            <a:outerShdw blurRad="190500" algn="tl" rotWithShape="0">
              <a:srgbClr val="000000">
                <a:alpha val="70000"/>
              </a:srgbClr>
            </a:outerShdw>
          </a:effectLst>
        </p:spPr>
      </p:pic>
      <p:pic>
        <p:nvPicPr>
          <p:cNvPr id="2" name="Imagen 1"/>
          <p:cNvPicPr>
            <a:picLocks noChangeAspect="1"/>
          </p:cNvPicPr>
          <p:nvPr/>
        </p:nvPicPr>
        <p:blipFill>
          <a:blip r:embed="rId4"/>
          <a:stretch>
            <a:fillRect/>
          </a:stretch>
        </p:blipFill>
        <p:spPr>
          <a:xfrm>
            <a:off x="709119" y="723086"/>
            <a:ext cx="7098003" cy="60015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847921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755" y="5742677"/>
            <a:ext cx="847725" cy="847725"/>
          </a:xfrm>
          <a:prstGeom prst="rect">
            <a:avLst/>
          </a:prstGeom>
          <a:ln>
            <a:noFill/>
          </a:ln>
          <a:effectLst>
            <a:outerShdw blurRad="190500" algn="tl" rotWithShape="0">
              <a:srgbClr val="000000">
                <a:alpha val="70000"/>
              </a:srgbClr>
            </a:outerShdw>
          </a:effectLst>
        </p:spPr>
      </p:pic>
      <p:pic>
        <p:nvPicPr>
          <p:cNvPr id="3" name="Imagen 2"/>
          <p:cNvPicPr>
            <a:picLocks noChangeAspect="1"/>
          </p:cNvPicPr>
          <p:nvPr/>
        </p:nvPicPr>
        <p:blipFill>
          <a:blip r:embed="rId3"/>
          <a:stretch>
            <a:fillRect/>
          </a:stretch>
        </p:blipFill>
        <p:spPr>
          <a:xfrm>
            <a:off x="342899" y="347662"/>
            <a:ext cx="7226591" cy="6110288"/>
          </a:xfrm>
          <a:prstGeom prst="rect">
            <a:avLst/>
          </a:prstGeom>
          <a:ln>
            <a:noFill/>
          </a:ln>
          <a:effectLst>
            <a:outerShdw blurRad="190500" algn="tl" rotWithShape="0">
              <a:srgbClr val="000000">
                <a:alpha val="70000"/>
              </a:srgbClr>
            </a:outerShdw>
          </a:effectLst>
        </p:spPr>
      </p:pic>
      <p:pic>
        <p:nvPicPr>
          <p:cNvPr id="2" name="Imagen 1"/>
          <p:cNvPicPr>
            <a:picLocks noChangeAspect="1"/>
          </p:cNvPicPr>
          <p:nvPr/>
        </p:nvPicPr>
        <p:blipFill>
          <a:blip r:embed="rId4"/>
          <a:stretch>
            <a:fillRect/>
          </a:stretch>
        </p:blipFill>
        <p:spPr>
          <a:xfrm>
            <a:off x="709119" y="723086"/>
            <a:ext cx="7098003" cy="6001564"/>
          </a:xfrm>
          <a:prstGeom prst="rect">
            <a:avLst/>
          </a:prstGeom>
          <a:ln>
            <a:noFill/>
          </a:ln>
          <a:effectLst>
            <a:outerShdw blurRad="190500" algn="tl" rotWithShape="0">
              <a:srgbClr val="000000">
                <a:alpha val="70000"/>
              </a:srgbClr>
            </a:outerShdw>
          </a:effectLst>
        </p:spPr>
      </p:pic>
      <p:pic>
        <p:nvPicPr>
          <p:cNvPr id="4" name="Imagen 3"/>
          <p:cNvPicPr>
            <a:picLocks noChangeAspect="1"/>
          </p:cNvPicPr>
          <p:nvPr/>
        </p:nvPicPr>
        <p:blipFill>
          <a:blip r:embed="rId5"/>
          <a:stretch>
            <a:fillRect/>
          </a:stretch>
        </p:blipFill>
        <p:spPr>
          <a:xfrm>
            <a:off x="1643063" y="200067"/>
            <a:ext cx="7249417" cy="5325505"/>
          </a:xfrm>
          <a:prstGeom prst="rect">
            <a:avLst/>
          </a:prstGeom>
          <a:ln>
            <a:noFill/>
          </a:ln>
          <a:effectLst>
            <a:outerShdw blurRad="190500" algn="tl" rotWithShape="0">
              <a:srgbClr val="000000">
                <a:alpha val="70000"/>
              </a:srgbClr>
            </a:outerShdw>
          </a:effectLst>
        </p:spPr>
      </p:pic>
      <p:sp>
        <p:nvSpPr>
          <p:cNvPr id="6" name="Rectángulo redondeado 5"/>
          <p:cNvSpPr/>
          <p:nvPr/>
        </p:nvSpPr>
        <p:spPr>
          <a:xfrm>
            <a:off x="6200775" y="2114550"/>
            <a:ext cx="2497429" cy="414338"/>
          </a:xfrm>
          <a:prstGeom prst="roundRect">
            <a:avLst/>
          </a:prstGeom>
          <a:noFill/>
          <a:ln>
            <a:solidFill>
              <a:srgbClr val="9CAC00"/>
            </a:solid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dk1"/>
              </a:solidFill>
            </a:endParaRPr>
          </a:p>
        </p:txBody>
      </p:sp>
    </p:spTree>
    <p:extLst>
      <p:ext uri="{BB962C8B-B14F-4D97-AF65-F5344CB8AC3E}">
        <p14:creationId xmlns:p14="http://schemas.microsoft.com/office/powerpoint/2010/main" val="23364201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755" y="5742677"/>
            <a:ext cx="847725" cy="847725"/>
          </a:xfrm>
          <a:prstGeom prst="rect">
            <a:avLst/>
          </a:prstGeom>
          <a:ln>
            <a:noFill/>
          </a:ln>
          <a:effectLst>
            <a:outerShdw blurRad="190500" algn="tl" rotWithShape="0">
              <a:srgbClr val="000000">
                <a:alpha val="70000"/>
              </a:srgbClr>
            </a:outerShdw>
          </a:effectLst>
        </p:spPr>
      </p:pic>
      <p:pic>
        <p:nvPicPr>
          <p:cNvPr id="10" name="Imagen 9"/>
          <p:cNvPicPr>
            <a:picLocks noChangeAspect="1"/>
          </p:cNvPicPr>
          <p:nvPr/>
        </p:nvPicPr>
        <p:blipFill>
          <a:blip r:embed="rId3"/>
          <a:stretch>
            <a:fillRect/>
          </a:stretch>
        </p:blipFill>
        <p:spPr>
          <a:xfrm>
            <a:off x="304800" y="333375"/>
            <a:ext cx="7342584" cy="60674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874053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755" y="5742677"/>
            <a:ext cx="847725" cy="847725"/>
          </a:xfrm>
          <a:prstGeom prst="rect">
            <a:avLst/>
          </a:prstGeom>
          <a:ln>
            <a:noFill/>
          </a:ln>
          <a:effectLst>
            <a:outerShdw blurRad="190500" algn="tl" rotWithShape="0">
              <a:srgbClr val="000000">
                <a:alpha val="70000"/>
              </a:srgbClr>
            </a:outerShdw>
          </a:effectLst>
        </p:spPr>
      </p:pic>
      <p:pic>
        <p:nvPicPr>
          <p:cNvPr id="10" name="Imagen 9"/>
          <p:cNvPicPr>
            <a:picLocks noChangeAspect="1"/>
          </p:cNvPicPr>
          <p:nvPr/>
        </p:nvPicPr>
        <p:blipFill>
          <a:blip r:embed="rId3"/>
          <a:stretch>
            <a:fillRect/>
          </a:stretch>
        </p:blipFill>
        <p:spPr>
          <a:xfrm>
            <a:off x="304800" y="333375"/>
            <a:ext cx="7342584" cy="6067425"/>
          </a:xfrm>
          <a:prstGeom prst="rect">
            <a:avLst/>
          </a:prstGeom>
          <a:ln>
            <a:noFill/>
          </a:ln>
          <a:effectLst>
            <a:outerShdw blurRad="190500" algn="tl" rotWithShape="0">
              <a:srgbClr val="000000">
                <a:alpha val="70000"/>
              </a:srgbClr>
            </a:outerShdw>
          </a:effectLst>
        </p:spPr>
      </p:pic>
      <p:pic>
        <p:nvPicPr>
          <p:cNvPr id="4" name="Imagen 3"/>
          <p:cNvPicPr>
            <a:picLocks noChangeAspect="1"/>
          </p:cNvPicPr>
          <p:nvPr/>
        </p:nvPicPr>
        <p:blipFill>
          <a:blip r:embed="rId4"/>
          <a:stretch>
            <a:fillRect/>
          </a:stretch>
        </p:blipFill>
        <p:spPr>
          <a:xfrm>
            <a:off x="624516" y="622989"/>
            <a:ext cx="7221553" cy="596741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304394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755" y="5742677"/>
            <a:ext cx="847725" cy="847725"/>
          </a:xfrm>
          <a:prstGeom prst="rect">
            <a:avLst/>
          </a:prstGeom>
          <a:ln>
            <a:noFill/>
          </a:ln>
          <a:effectLst>
            <a:outerShdw blurRad="190500" algn="tl" rotWithShape="0">
              <a:srgbClr val="000000">
                <a:alpha val="70000"/>
              </a:srgbClr>
            </a:outerShdw>
          </a:effectLst>
        </p:spPr>
      </p:pic>
      <p:pic>
        <p:nvPicPr>
          <p:cNvPr id="2" name="Imagen 1"/>
          <p:cNvPicPr>
            <a:picLocks noChangeAspect="1"/>
          </p:cNvPicPr>
          <p:nvPr/>
        </p:nvPicPr>
        <p:blipFill>
          <a:blip r:embed="rId3"/>
          <a:stretch>
            <a:fillRect/>
          </a:stretch>
        </p:blipFill>
        <p:spPr>
          <a:xfrm>
            <a:off x="204787" y="317276"/>
            <a:ext cx="8446577" cy="335461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73980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755" y="5742677"/>
            <a:ext cx="847725" cy="847725"/>
          </a:xfrm>
          <a:prstGeom prst="rect">
            <a:avLst/>
          </a:prstGeom>
          <a:ln>
            <a:noFill/>
          </a:ln>
          <a:effectLst>
            <a:outerShdw blurRad="190500" algn="tl" rotWithShape="0">
              <a:srgbClr val="000000">
                <a:alpha val="70000"/>
              </a:srgbClr>
            </a:outerShdw>
          </a:effectLst>
        </p:spPr>
      </p:pic>
      <p:pic>
        <p:nvPicPr>
          <p:cNvPr id="2" name="Imagen 1"/>
          <p:cNvPicPr>
            <a:picLocks noChangeAspect="1"/>
          </p:cNvPicPr>
          <p:nvPr/>
        </p:nvPicPr>
        <p:blipFill>
          <a:blip r:embed="rId3"/>
          <a:stretch>
            <a:fillRect/>
          </a:stretch>
        </p:blipFill>
        <p:spPr>
          <a:xfrm>
            <a:off x="204787" y="317276"/>
            <a:ext cx="8446577" cy="3354612"/>
          </a:xfrm>
          <a:prstGeom prst="rect">
            <a:avLst/>
          </a:prstGeom>
          <a:ln>
            <a:noFill/>
          </a:ln>
          <a:effectLst>
            <a:outerShdw blurRad="190500" algn="tl" rotWithShape="0">
              <a:srgbClr val="000000">
                <a:alpha val="70000"/>
              </a:srgbClr>
            </a:outerShdw>
          </a:effectLst>
        </p:spPr>
      </p:pic>
      <p:pic>
        <p:nvPicPr>
          <p:cNvPr id="4" name="Imagen 3"/>
          <p:cNvPicPr>
            <a:picLocks noChangeAspect="1"/>
          </p:cNvPicPr>
          <p:nvPr/>
        </p:nvPicPr>
        <p:blipFill rotWithShape="1">
          <a:blip r:embed="rId4"/>
          <a:srcRect l="10280" r="11923"/>
          <a:stretch/>
        </p:blipFill>
        <p:spPr>
          <a:xfrm>
            <a:off x="449704" y="1140325"/>
            <a:ext cx="7333975" cy="53001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095037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327458" y="237161"/>
            <a:ext cx="4246267" cy="43543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a:t>
            </a: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"target": {</a:t>
            </a: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"technology": "http",</a:t>
            </a: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"parameters": {</a:t>
            </a: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a:t>
            </a:r>
            <a:r>
              <a:rPr lang="en-GB" sz="1050" b="1" dirty="0" err="1">
                <a:latin typeface="Consolas" panose="020B0609020204030204" pitchFamily="49" charset="0"/>
                <a:ea typeface="Calibri" panose="020F0502020204030204" pitchFamily="34" charset="0"/>
                <a:cs typeface="Consolas" panose="020B0609020204030204" pitchFamily="49" charset="0"/>
              </a:rPr>
              <a:t>url</a:t>
            </a:r>
            <a:r>
              <a:rPr lang="en-GB" sz="1050" b="1" dirty="0">
                <a:latin typeface="Consolas" panose="020B0609020204030204" pitchFamily="49" charset="0"/>
                <a:ea typeface="Calibri" panose="020F0502020204030204" pitchFamily="34" charset="0"/>
                <a:cs typeface="Consolas" panose="020B0609020204030204" pitchFamily="49" charset="0"/>
              </a:rPr>
              <a:t>": "http://193.190.127.236:5000/receive"</a:t>
            </a: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a:t>
            </a: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a:t>
            </a: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"query": {</a:t>
            </a: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"what": {</a:t>
            </a: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"format": "measurement",</a:t>
            </a: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"_</a:t>
            </a:r>
            <a:r>
              <a:rPr lang="en-GB" sz="1050" b="1" dirty="0" err="1">
                <a:latin typeface="Consolas" panose="020B0609020204030204" pitchFamily="49" charset="0"/>
                <a:ea typeface="Calibri" panose="020F0502020204030204" pitchFamily="34" charset="0"/>
                <a:cs typeface="Consolas" panose="020B0609020204030204" pitchFamily="49" charset="0"/>
              </a:rPr>
              <a:t>allOf</a:t>
            </a:r>
            <a:r>
              <a:rPr lang="en-GB" sz="1050" b="1" dirty="0">
                <a:latin typeface="Consolas" panose="020B0609020204030204" pitchFamily="49" charset="0"/>
                <a:ea typeface="Calibri" panose="020F0502020204030204" pitchFamily="34" charset="0"/>
                <a:cs typeface="Consolas" panose="020B0609020204030204" pitchFamily="49" charset="0"/>
              </a:rPr>
              <a:t>": [</a:t>
            </a: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a:t>
            </a: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"phenomenon": "</a:t>
            </a:r>
            <a:r>
              <a:rPr lang="en-GB" sz="1050" b="1" dirty="0" err="1">
                <a:latin typeface="Consolas" panose="020B0609020204030204" pitchFamily="49" charset="0"/>
                <a:ea typeface="Calibri" panose="020F0502020204030204" pitchFamily="34" charset="0"/>
                <a:cs typeface="Consolas" panose="020B0609020204030204" pitchFamily="49" charset="0"/>
              </a:rPr>
              <a:t>temperature:ambient</a:t>
            </a:r>
            <a:r>
              <a:rPr lang="en-GB" sz="1050" b="1" dirty="0">
                <a:latin typeface="Consolas" panose="020B0609020204030204" pitchFamily="49" charset="0"/>
                <a:ea typeface="Calibri" panose="020F0502020204030204" pitchFamily="34" charset="0"/>
                <a:cs typeface="Consolas" panose="020B0609020204030204" pitchFamily="49" charset="0"/>
              </a:rPr>
              <a:t>",</a:t>
            </a: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"filter": {</a:t>
            </a: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a:t>
            </a:r>
            <a:r>
              <a:rPr lang="en-GB" sz="1050" b="1" dirty="0" err="1">
                <a:latin typeface="Consolas" panose="020B0609020204030204" pitchFamily="49" charset="0"/>
                <a:ea typeface="Calibri" panose="020F0502020204030204" pitchFamily="34" charset="0"/>
                <a:cs typeface="Consolas" panose="020B0609020204030204" pitchFamily="49" charset="0"/>
              </a:rPr>
              <a:t>uom</a:t>
            </a:r>
            <a:r>
              <a:rPr lang="en-GB" sz="1050" b="1" dirty="0">
                <a:latin typeface="Consolas" panose="020B0609020204030204" pitchFamily="49" charset="0"/>
                <a:ea typeface="Calibri" panose="020F0502020204030204" pitchFamily="34" charset="0"/>
                <a:cs typeface="Consolas" panose="020B0609020204030204" pitchFamily="49" charset="0"/>
              </a:rPr>
              <a:t>": "</a:t>
            </a:r>
            <a:r>
              <a:rPr lang="en-GB" sz="1050" b="1" dirty="0" err="1">
                <a:latin typeface="Consolas" panose="020B0609020204030204" pitchFamily="49" charset="0"/>
                <a:ea typeface="Calibri" panose="020F0502020204030204" pitchFamily="34" charset="0"/>
                <a:cs typeface="Consolas" panose="020B0609020204030204" pitchFamily="49" charset="0"/>
              </a:rPr>
              <a:t>degreeCelsius</a:t>
            </a:r>
            <a:r>
              <a:rPr lang="en-GB" sz="1050" b="1" dirty="0">
                <a:latin typeface="Consolas" panose="020B0609020204030204" pitchFamily="49" charset="0"/>
                <a:ea typeface="Calibri" panose="020F0502020204030204" pitchFamily="34" charset="0"/>
                <a:cs typeface="Consolas" panose="020B0609020204030204" pitchFamily="49" charset="0"/>
              </a:rPr>
              <a:t>",</a:t>
            </a: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"value": {</a:t>
            </a: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"_</a:t>
            </a:r>
            <a:r>
              <a:rPr lang="en-GB" sz="1050" b="1" dirty="0" err="1">
                <a:latin typeface="Consolas" panose="020B0609020204030204" pitchFamily="49" charset="0"/>
                <a:ea typeface="Calibri" panose="020F0502020204030204" pitchFamily="34" charset="0"/>
                <a:cs typeface="Consolas" panose="020B0609020204030204" pitchFamily="49" charset="0"/>
              </a:rPr>
              <a:t>gt</a:t>
            </a:r>
            <a:r>
              <a:rPr lang="en-GB" sz="1050" b="1" dirty="0">
                <a:latin typeface="Consolas" panose="020B0609020204030204" pitchFamily="49" charset="0"/>
                <a:ea typeface="Calibri" panose="020F0502020204030204" pitchFamily="34" charset="0"/>
                <a:cs typeface="Consolas" panose="020B0609020204030204" pitchFamily="49" charset="0"/>
              </a:rPr>
              <a:t>": 5</a:t>
            </a: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a:t>
            </a: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a:t>
            </a: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a:t>
            </a: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a:t>
            </a: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a:t>
            </a: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a:t>
            </a:r>
            <a:r>
              <a:rPr lang="en-GB" sz="1050" b="1" dirty="0" smtClean="0">
                <a:latin typeface="Consolas" panose="020B0609020204030204" pitchFamily="49" charset="0"/>
                <a:ea typeface="Calibri" panose="020F0502020204030204" pitchFamily="34" charset="0"/>
                <a:cs typeface="Consolas" panose="020B0609020204030204" pitchFamily="49" charset="0"/>
              </a:rPr>
              <a:t>...</a:t>
            </a:r>
            <a:endParaRPr lang="es-ES" sz="1050" dirty="0">
              <a:effectLst/>
              <a:latin typeface="Consolas" panose="020B0609020204030204" pitchFamily="49" charset="0"/>
              <a:ea typeface="Calibri" panose="020F0502020204030204" pitchFamily="34" charset="0"/>
              <a:cs typeface="Consolas" panose="020B0609020204030204" pitchFamily="49" charset="0"/>
            </a:endParaRPr>
          </a:p>
        </p:txBody>
      </p:sp>
      <p:sp>
        <p:nvSpPr>
          <p:cNvPr id="5" name="Rectángulo 4"/>
          <p:cNvSpPr/>
          <p:nvPr/>
        </p:nvSpPr>
        <p:spPr>
          <a:xfrm>
            <a:off x="4737533" y="1475410"/>
            <a:ext cx="4246267" cy="380873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a:t>
            </a:r>
            <a:r>
              <a:rPr lang="en-GB" sz="1050" b="1" dirty="0" smtClean="0">
                <a:latin typeface="Consolas" panose="020B0609020204030204" pitchFamily="49" charset="0"/>
                <a:ea typeface="Calibri" panose="020F0502020204030204" pitchFamily="34" charset="0"/>
                <a:cs typeface="Consolas" panose="020B0609020204030204" pitchFamily="49" charset="0"/>
              </a:rPr>
              <a:t>   ...</a:t>
            </a: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a:t>
            </a:r>
            <a:r>
              <a:rPr lang="en-GB" sz="1050" b="1" dirty="0" smtClean="0">
                <a:latin typeface="Consolas" panose="020B0609020204030204" pitchFamily="49" charset="0"/>
                <a:ea typeface="Calibri" panose="020F0502020204030204" pitchFamily="34" charset="0"/>
                <a:cs typeface="Consolas" panose="020B0609020204030204" pitchFamily="49" charset="0"/>
              </a:rPr>
              <a:t>   "</a:t>
            </a:r>
            <a:r>
              <a:rPr lang="en-GB" sz="1050" b="1" dirty="0">
                <a:latin typeface="Consolas" panose="020B0609020204030204" pitchFamily="49" charset="0"/>
                <a:ea typeface="Calibri" panose="020F0502020204030204" pitchFamily="34" charset="0"/>
                <a:cs typeface="Consolas" panose="020B0609020204030204" pitchFamily="49" charset="0"/>
              </a:rPr>
              <a:t>where": {</a:t>
            </a: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"_</a:t>
            </a:r>
            <a:r>
              <a:rPr lang="en-GB" sz="1050" b="1" dirty="0" err="1">
                <a:latin typeface="Consolas" panose="020B0609020204030204" pitchFamily="49" charset="0"/>
                <a:ea typeface="Calibri" panose="020F0502020204030204" pitchFamily="34" charset="0"/>
                <a:cs typeface="Consolas" panose="020B0609020204030204" pitchFamily="49" charset="0"/>
              </a:rPr>
              <a:t>allOf</a:t>
            </a:r>
            <a:r>
              <a:rPr lang="en-GB" sz="1050" b="1" dirty="0">
                <a:latin typeface="Consolas" panose="020B0609020204030204" pitchFamily="49" charset="0"/>
                <a:ea typeface="Calibri" panose="020F0502020204030204" pitchFamily="34" charset="0"/>
                <a:cs typeface="Consolas" panose="020B0609020204030204" pitchFamily="49" charset="0"/>
              </a:rPr>
              <a:t>": [</a:t>
            </a: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a:t>
            </a: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"area": {</a:t>
            </a: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"type": "Circle",</a:t>
            </a: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"coordinates": [</a:t>
            </a: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43.462403,</a:t>
            </a: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-3.810011</a:t>
            </a: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a:t>
            </a: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"radius": 0.5,</a:t>
            </a: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"properties": {</a:t>
            </a: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a:t>
            </a:r>
            <a:r>
              <a:rPr lang="en-GB" sz="1050" b="1" dirty="0" err="1">
                <a:latin typeface="Consolas" panose="020B0609020204030204" pitchFamily="49" charset="0"/>
                <a:ea typeface="Calibri" panose="020F0502020204030204" pitchFamily="34" charset="0"/>
                <a:cs typeface="Consolas" panose="020B0609020204030204" pitchFamily="49" charset="0"/>
              </a:rPr>
              <a:t>radius_units</a:t>
            </a:r>
            <a:r>
              <a:rPr lang="en-GB" sz="1050" b="1" dirty="0">
                <a:latin typeface="Consolas" panose="020B0609020204030204" pitchFamily="49" charset="0"/>
                <a:ea typeface="Calibri" panose="020F0502020204030204" pitchFamily="34" charset="0"/>
                <a:cs typeface="Consolas" panose="020B0609020204030204" pitchFamily="49" charset="0"/>
              </a:rPr>
              <a:t>": "km"</a:t>
            </a: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a:t>
            </a: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a:t>
            </a: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a:t>
            </a: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a:t>
            </a: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a:t>
            </a: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  }</a:t>
            </a:r>
          </a:p>
          <a:p>
            <a:pPr marR="90170">
              <a:lnSpc>
                <a:spcPct val="115000"/>
              </a:lnSpc>
              <a:tabLst>
                <a:tab pos="540385" algn="l"/>
                <a:tab pos="900430" algn="l"/>
                <a:tab pos="1260475" algn="l"/>
                <a:tab pos="1620520" algn="l"/>
                <a:tab pos="1980565" algn="l"/>
                <a:tab pos="2340610" algn="l"/>
              </a:tabLst>
            </a:pPr>
            <a:r>
              <a:rPr lang="en-GB" sz="1050" b="1" dirty="0">
                <a:latin typeface="Consolas" panose="020B0609020204030204" pitchFamily="49" charset="0"/>
                <a:ea typeface="Calibri" panose="020F0502020204030204" pitchFamily="34" charset="0"/>
                <a:cs typeface="Consolas" panose="020B0609020204030204" pitchFamily="49" charset="0"/>
              </a:rPr>
              <a:t>}</a:t>
            </a:r>
            <a:endParaRPr lang="es-ES" sz="1050" dirty="0">
              <a:effectLst/>
              <a:latin typeface="Consolas" panose="020B0609020204030204" pitchFamily="49" charset="0"/>
              <a:ea typeface="Calibri" panose="020F0502020204030204" pitchFamily="34" charset="0"/>
              <a:cs typeface="Consolas" panose="020B0609020204030204" pitchFamily="49" charset="0"/>
            </a:endParaRPr>
          </a:p>
        </p:txBody>
      </p:sp>
    </p:spTree>
    <p:extLst>
      <p:ext uri="{BB962C8B-B14F-4D97-AF65-F5344CB8AC3E}">
        <p14:creationId xmlns:p14="http://schemas.microsoft.com/office/powerpoint/2010/main" val="21444811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755" y="5742677"/>
            <a:ext cx="847725" cy="847725"/>
          </a:xfrm>
          <a:prstGeom prst="rect">
            <a:avLst/>
          </a:prstGeom>
          <a:ln>
            <a:noFill/>
          </a:ln>
          <a:effectLst>
            <a:outerShdw blurRad="190500" algn="tl" rotWithShape="0">
              <a:srgbClr val="000000">
                <a:alpha val="70000"/>
              </a:srgbClr>
            </a:outerShdw>
          </a:effectLst>
        </p:spPr>
      </p:pic>
      <p:pic>
        <p:nvPicPr>
          <p:cNvPr id="5" name="Imagen 4"/>
          <p:cNvPicPr>
            <a:picLocks noChangeAspect="1"/>
          </p:cNvPicPr>
          <p:nvPr/>
        </p:nvPicPr>
        <p:blipFill>
          <a:blip r:embed="rId3"/>
          <a:stretch>
            <a:fillRect/>
          </a:stretch>
        </p:blipFill>
        <p:spPr>
          <a:xfrm>
            <a:off x="420039" y="385762"/>
            <a:ext cx="8161985" cy="5014912"/>
          </a:xfrm>
          <a:prstGeom prst="rect">
            <a:avLst/>
          </a:prstGeom>
          <a:ln>
            <a:noFill/>
          </a:ln>
          <a:effectLst>
            <a:outerShdw blurRad="190500" algn="tl" rotWithShape="0">
              <a:srgbClr val="000000">
                <a:alpha val="70000"/>
              </a:srgbClr>
            </a:outerShdw>
          </a:effectLst>
        </p:spPr>
      </p:pic>
      <p:pic>
        <p:nvPicPr>
          <p:cNvPr id="10" name="Imagen 9"/>
          <p:cNvPicPr>
            <a:picLocks noChangeAspect="1"/>
          </p:cNvPicPr>
          <p:nvPr/>
        </p:nvPicPr>
        <p:blipFill>
          <a:blip r:embed="rId4"/>
          <a:stretch>
            <a:fillRect/>
          </a:stretch>
        </p:blipFill>
        <p:spPr>
          <a:xfrm>
            <a:off x="1028700" y="2642293"/>
            <a:ext cx="6429375" cy="4048125"/>
          </a:xfrm>
          <a:prstGeom prst="rect">
            <a:avLst/>
          </a:prstGeom>
          <a:ln>
            <a:noFill/>
          </a:ln>
          <a:effectLst>
            <a:outerShdw blurRad="190500" algn="tl" rotWithShape="0">
              <a:srgbClr val="000000">
                <a:alpha val="70000"/>
              </a:srgbClr>
            </a:outerShdw>
          </a:effectLst>
        </p:spPr>
      </p:pic>
      <p:sp>
        <p:nvSpPr>
          <p:cNvPr id="11" name="Rectángulo redondeado 10"/>
          <p:cNvSpPr/>
          <p:nvPr/>
        </p:nvSpPr>
        <p:spPr>
          <a:xfrm>
            <a:off x="2214562" y="6176064"/>
            <a:ext cx="2497429" cy="414338"/>
          </a:xfrm>
          <a:prstGeom prst="roundRect">
            <a:avLst/>
          </a:prstGeom>
          <a:noFill/>
          <a:ln>
            <a:solidFill>
              <a:srgbClr val="9CAC00"/>
            </a:solid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dk1"/>
              </a:solidFill>
            </a:endParaRPr>
          </a:p>
        </p:txBody>
      </p:sp>
    </p:spTree>
    <p:extLst>
      <p:ext uri="{BB962C8B-B14F-4D97-AF65-F5344CB8AC3E}">
        <p14:creationId xmlns:p14="http://schemas.microsoft.com/office/powerpoint/2010/main" val="8215907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755" y="5742677"/>
            <a:ext cx="847725" cy="847725"/>
          </a:xfrm>
          <a:prstGeom prst="rect">
            <a:avLst/>
          </a:prstGeom>
          <a:ln>
            <a:noFill/>
          </a:ln>
          <a:effectLst>
            <a:outerShdw blurRad="190500" algn="tl" rotWithShape="0">
              <a:srgbClr val="000000">
                <a:alpha val="70000"/>
              </a:srgbClr>
            </a:outerShdw>
          </a:effectLst>
        </p:spPr>
      </p:pic>
      <p:pic>
        <p:nvPicPr>
          <p:cNvPr id="3" name="Imagen 2"/>
          <p:cNvPicPr>
            <a:picLocks noChangeAspect="1"/>
          </p:cNvPicPr>
          <p:nvPr/>
        </p:nvPicPr>
        <p:blipFill>
          <a:blip r:embed="rId3"/>
          <a:stretch>
            <a:fillRect/>
          </a:stretch>
        </p:blipFill>
        <p:spPr>
          <a:xfrm>
            <a:off x="1334392" y="285714"/>
            <a:ext cx="7380983" cy="5181635"/>
          </a:xfrm>
          <a:prstGeom prst="rect">
            <a:avLst/>
          </a:prstGeom>
          <a:ln>
            <a:noFill/>
          </a:ln>
          <a:effectLst>
            <a:outerShdw blurRad="190500" algn="tl" rotWithShape="0">
              <a:srgbClr val="000000">
                <a:alpha val="70000"/>
              </a:srgbClr>
            </a:outerShdw>
          </a:effectLst>
        </p:spPr>
      </p:pic>
      <p:sp>
        <p:nvSpPr>
          <p:cNvPr id="4" name="Rectángulo redondeado 3"/>
          <p:cNvSpPr/>
          <p:nvPr/>
        </p:nvSpPr>
        <p:spPr>
          <a:xfrm>
            <a:off x="1985964" y="546789"/>
            <a:ext cx="1485900" cy="414338"/>
          </a:xfrm>
          <a:prstGeom prst="roundRect">
            <a:avLst/>
          </a:prstGeom>
          <a:noFill/>
          <a:ln>
            <a:solidFill>
              <a:srgbClr val="9CAC00"/>
            </a:solid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dk1"/>
              </a:solidFill>
            </a:endParaRPr>
          </a:p>
        </p:txBody>
      </p:sp>
    </p:spTree>
    <p:extLst>
      <p:ext uri="{BB962C8B-B14F-4D97-AF65-F5344CB8AC3E}">
        <p14:creationId xmlns:p14="http://schemas.microsoft.com/office/powerpoint/2010/main" val="3868720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23528" y="30872"/>
            <a:ext cx="8568952" cy="828000"/>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4F81BD"/>
                </a:solidFill>
                <a:latin typeface="Calibri"/>
              </a:rPr>
              <a:t>SEL: What is the status?</a:t>
            </a:r>
            <a:endParaRPr lang="en-US" b="1" dirty="0"/>
          </a:p>
        </p:txBody>
      </p:sp>
      <p:pic>
        <p:nvPicPr>
          <p:cNvPr id="2" name="Imagen 1"/>
          <p:cNvPicPr>
            <a:picLocks noChangeAspect="1"/>
          </p:cNvPicPr>
          <p:nvPr/>
        </p:nvPicPr>
        <p:blipFill>
          <a:blip r:embed="rId2"/>
          <a:stretch>
            <a:fillRect/>
          </a:stretch>
        </p:blipFill>
        <p:spPr>
          <a:xfrm>
            <a:off x="2540031" y="977900"/>
            <a:ext cx="4135946" cy="413594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494373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755" y="5742677"/>
            <a:ext cx="847725" cy="847725"/>
          </a:xfrm>
          <a:prstGeom prst="rect">
            <a:avLst/>
          </a:prstGeom>
          <a:ln>
            <a:noFill/>
          </a:ln>
          <a:effectLst>
            <a:outerShdw blurRad="190500" algn="tl" rotWithShape="0">
              <a:srgbClr val="000000">
                <a:alpha val="70000"/>
              </a:srgbClr>
            </a:outerShdw>
          </a:effectLst>
        </p:spPr>
      </p:pic>
      <p:pic>
        <p:nvPicPr>
          <p:cNvPr id="3" name="Imagen 2"/>
          <p:cNvPicPr>
            <a:picLocks noChangeAspect="1"/>
          </p:cNvPicPr>
          <p:nvPr/>
        </p:nvPicPr>
        <p:blipFill>
          <a:blip r:embed="rId3"/>
          <a:stretch>
            <a:fillRect/>
          </a:stretch>
        </p:blipFill>
        <p:spPr>
          <a:xfrm>
            <a:off x="1334392" y="285714"/>
            <a:ext cx="7380983" cy="5181635"/>
          </a:xfrm>
          <a:prstGeom prst="rect">
            <a:avLst/>
          </a:prstGeom>
          <a:ln>
            <a:noFill/>
          </a:ln>
          <a:effectLst>
            <a:outerShdw blurRad="190500" algn="tl" rotWithShape="0">
              <a:srgbClr val="000000">
                <a:alpha val="70000"/>
              </a:srgbClr>
            </a:outerShdw>
          </a:effectLst>
        </p:spPr>
      </p:pic>
      <p:sp>
        <p:nvSpPr>
          <p:cNvPr id="6" name="Rectángulo redondeado 5"/>
          <p:cNvSpPr/>
          <p:nvPr/>
        </p:nvSpPr>
        <p:spPr>
          <a:xfrm>
            <a:off x="1985964" y="546789"/>
            <a:ext cx="1485900" cy="414338"/>
          </a:xfrm>
          <a:prstGeom prst="roundRect">
            <a:avLst/>
          </a:prstGeom>
          <a:noFill/>
          <a:ln>
            <a:solidFill>
              <a:srgbClr val="9CAC00"/>
            </a:solid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dk1"/>
              </a:solidFill>
            </a:endParaRPr>
          </a:p>
        </p:txBody>
      </p:sp>
      <p:pic>
        <p:nvPicPr>
          <p:cNvPr id="5" name="Imagen 4"/>
          <p:cNvPicPr>
            <a:picLocks noChangeAspect="1"/>
          </p:cNvPicPr>
          <p:nvPr/>
        </p:nvPicPr>
        <p:blipFill>
          <a:blip r:embed="rId4"/>
          <a:stretch>
            <a:fillRect/>
          </a:stretch>
        </p:blipFill>
        <p:spPr>
          <a:xfrm>
            <a:off x="161926" y="1000123"/>
            <a:ext cx="7739202" cy="5433114"/>
          </a:xfrm>
          <a:prstGeom prst="rect">
            <a:avLst/>
          </a:prstGeom>
          <a:ln>
            <a:noFill/>
          </a:ln>
          <a:effectLst>
            <a:outerShdw blurRad="190500" algn="tl" rotWithShape="0">
              <a:srgbClr val="000000">
                <a:alpha val="70000"/>
              </a:srgbClr>
            </a:outerShdw>
          </a:effectLst>
        </p:spPr>
      </p:pic>
      <p:sp>
        <p:nvSpPr>
          <p:cNvPr id="8" name="Rectángulo redondeado 7"/>
          <p:cNvSpPr/>
          <p:nvPr/>
        </p:nvSpPr>
        <p:spPr>
          <a:xfrm>
            <a:off x="866777" y="1261198"/>
            <a:ext cx="1485900" cy="414338"/>
          </a:xfrm>
          <a:prstGeom prst="roundRect">
            <a:avLst/>
          </a:prstGeom>
          <a:noFill/>
          <a:ln>
            <a:solidFill>
              <a:srgbClr val="9CAC00"/>
            </a:solid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dk1"/>
              </a:solidFill>
            </a:endParaRPr>
          </a:p>
        </p:txBody>
      </p:sp>
    </p:spTree>
    <p:extLst>
      <p:ext uri="{BB962C8B-B14F-4D97-AF65-F5344CB8AC3E}">
        <p14:creationId xmlns:p14="http://schemas.microsoft.com/office/powerpoint/2010/main" val="8075269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4"/>
          <p:cNvSpPr txBox="1">
            <a:spLocks/>
          </p:cNvSpPr>
          <p:nvPr/>
        </p:nvSpPr>
        <p:spPr>
          <a:xfrm>
            <a:off x="702059" y="1221941"/>
            <a:ext cx="7811889" cy="4289859"/>
          </a:xfrm>
          <a:prstGeom prst="rect">
            <a:avLst/>
          </a:prstGeom>
        </p:spPr>
        <p:txBody>
          <a:bodyPr vert="horz" lIns="0" tIns="45720" rIns="91440" bIns="45720" rtlCol="0">
            <a:normAutofit/>
          </a:bodyPr>
          <a:lstStyle>
            <a:lvl1pPr marL="270000" indent="-270000" algn="l" defTabSz="457200" rtl="0" eaLnBrk="1" latinLnBrk="0" hangingPunct="1">
              <a:spcBef>
                <a:spcPts val="0"/>
              </a:spcBef>
              <a:buFont typeface="Wingdings" charset="2"/>
              <a:buChar char="§"/>
              <a:defRPr sz="2400" kern="1200">
                <a:solidFill>
                  <a:srgbClr val="4F81BD"/>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rgbClr val="4F81BD"/>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4F81BD"/>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4F81BD"/>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4F81B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Bef>
                <a:spcPts val="1200"/>
              </a:spcBef>
              <a:buClr>
                <a:srgbClr val="0070C0"/>
              </a:buClr>
              <a:defRPr/>
            </a:pPr>
            <a:r>
              <a:rPr lang="en-US" sz="2800" dirty="0" smtClean="0">
                <a:latin typeface="Calibri"/>
              </a:rPr>
              <a:t>Use demo OML server or your own one!!</a:t>
            </a:r>
          </a:p>
          <a:p>
            <a:pPr marL="1614488" lvl="1" indent="-342900">
              <a:spcBef>
                <a:spcPts val="1200"/>
              </a:spcBef>
              <a:buClr>
                <a:srgbClr val="0070C0"/>
              </a:buClr>
              <a:buSzPct val="70000"/>
              <a:buFont typeface="Wingdings" panose="05000000000000000000" pitchFamily="2" charset="2"/>
              <a:buChar char="v"/>
              <a:defRPr/>
            </a:pPr>
            <a:r>
              <a:rPr lang="en-US" dirty="0"/>
              <a:t>http://</a:t>
            </a:r>
            <a:r>
              <a:rPr lang="en-US" dirty="0" smtClean="0"/>
              <a:t>193.190.127.232/phppgadmin</a:t>
            </a:r>
          </a:p>
          <a:p>
            <a:pPr marL="1614488" lvl="1" indent="-342900">
              <a:spcBef>
                <a:spcPts val="1200"/>
              </a:spcBef>
              <a:buClr>
                <a:srgbClr val="0070C0"/>
              </a:buClr>
              <a:buSzPct val="70000"/>
              <a:buFont typeface="Wingdings" panose="05000000000000000000" pitchFamily="2" charset="2"/>
              <a:buChar char="v"/>
              <a:defRPr/>
            </a:pPr>
            <a:r>
              <a:rPr lang="en-US" dirty="0" smtClean="0">
                <a:latin typeface="Calibri"/>
              </a:rPr>
              <a:t>credentials </a:t>
            </a:r>
            <a:r>
              <a:rPr lang="en-US" dirty="0" smtClean="0">
                <a:latin typeface="Calibri"/>
                <a:sym typeface="Wingdings" panose="05000000000000000000" pitchFamily="2" charset="2"/>
              </a:rPr>
              <a:t> </a:t>
            </a:r>
            <a:r>
              <a:rPr lang="en-US" dirty="0" err="1" smtClean="0">
                <a:latin typeface="Calibri"/>
                <a:sym typeface="Wingdings" panose="05000000000000000000" pitchFamily="2" charset="2"/>
              </a:rPr>
              <a:t>oml:fgre</a:t>
            </a:r>
            <a:endParaRPr lang="en-US" dirty="0" smtClean="0">
              <a:latin typeface="Calibri"/>
            </a:endParaRPr>
          </a:p>
          <a:p>
            <a:pPr marL="0" marR="0" lvl="0" indent="0" algn="ctr" defTabSz="457200" rtl="0" eaLnBrk="1" fontAlgn="auto" latinLnBrk="0" hangingPunct="1">
              <a:lnSpc>
                <a:spcPct val="100000"/>
              </a:lnSpc>
              <a:spcBef>
                <a:spcPct val="20000"/>
              </a:spcBef>
              <a:spcAft>
                <a:spcPts val="0"/>
              </a:spcAft>
              <a:buClrTx/>
              <a:buSzPct val="70000"/>
              <a:buNone/>
              <a:tabLst/>
              <a:defRPr/>
            </a:pPr>
            <a:endParaRPr lang="es-ES" dirty="0">
              <a:latin typeface="Calibri"/>
            </a:endParaRPr>
          </a:p>
          <a:p>
            <a:pPr marL="0" marR="0" lvl="0" indent="0" defTabSz="457200" rtl="0" eaLnBrk="1" fontAlgn="auto" latinLnBrk="0" hangingPunct="1">
              <a:lnSpc>
                <a:spcPct val="100000"/>
              </a:lnSpc>
              <a:spcBef>
                <a:spcPct val="20000"/>
              </a:spcBef>
              <a:spcAft>
                <a:spcPts val="0"/>
              </a:spcAft>
              <a:buClrTx/>
              <a:buSzPct val="70000"/>
              <a:buNone/>
              <a:tabLst/>
              <a:defRPr/>
            </a:pPr>
            <a:endParaRPr kumimoji="0" lang="en-US" sz="2400" b="1" i="0" u="none" strike="noStrike" kern="1200" cap="none" spc="0" normalizeH="0" baseline="0" noProof="0" dirty="0" smtClean="0">
              <a:ln>
                <a:noFill/>
              </a:ln>
              <a:solidFill>
                <a:srgbClr val="4F81BD"/>
              </a:solidFill>
              <a:effectLst/>
              <a:uLnTx/>
              <a:uFillTx/>
              <a:latin typeface="Calibri"/>
              <a:ea typeface="+mn-ea"/>
              <a:cs typeface="+mn-cs"/>
            </a:endParaRPr>
          </a:p>
        </p:txBody>
      </p:sp>
      <p:sp>
        <p:nvSpPr>
          <p:cNvPr id="4" name="1 Título"/>
          <p:cNvSpPr txBox="1">
            <a:spLocks/>
          </p:cNvSpPr>
          <p:nvPr/>
        </p:nvSpPr>
        <p:spPr>
          <a:xfrm>
            <a:off x="323528" y="30872"/>
            <a:ext cx="8568952" cy="828000"/>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4F81BD"/>
                </a:solidFill>
                <a:latin typeface="Calibri"/>
              </a:rPr>
              <a:t>Why not to try OML?</a:t>
            </a:r>
            <a:endParaRPr lang="en-US" b="1" dirty="0"/>
          </a:p>
        </p:txBody>
      </p:sp>
      <p:sp>
        <p:nvSpPr>
          <p:cNvPr id="5" name="Rectángulo 4"/>
          <p:cNvSpPr/>
          <p:nvPr/>
        </p:nvSpPr>
        <p:spPr>
          <a:xfrm>
            <a:off x="1405089" y="2880715"/>
            <a:ext cx="6405827" cy="236988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R="90170">
              <a:spcBef>
                <a:spcPts val="600"/>
              </a:spcBef>
              <a:tabLst>
                <a:tab pos="540385" algn="l"/>
                <a:tab pos="900430" algn="l"/>
                <a:tab pos="1260475" algn="l"/>
                <a:tab pos="1620520" algn="l"/>
                <a:tab pos="1980565" algn="l"/>
                <a:tab pos="2340610" algn="l"/>
              </a:tabLst>
            </a:pPr>
            <a:r>
              <a:rPr lang="en-US" sz="1200" b="1" dirty="0">
                <a:latin typeface="Consolas" panose="020B0609020204030204" pitchFamily="49" charset="0"/>
                <a:ea typeface="Calibri" panose="020F0502020204030204" pitchFamily="34" charset="0"/>
                <a:cs typeface="Consolas" panose="020B0609020204030204" pitchFamily="49" charset="0"/>
              </a:rPr>
              <a:t>{</a:t>
            </a:r>
          </a:p>
          <a:p>
            <a:pPr marR="90170">
              <a:spcBef>
                <a:spcPts val="600"/>
              </a:spcBef>
              <a:tabLst>
                <a:tab pos="540385" algn="l"/>
                <a:tab pos="900430" algn="l"/>
                <a:tab pos="1260475" algn="l"/>
                <a:tab pos="1620520" algn="l"/>
                <a:tab pos="1980565" algn="l"/>
                <a:tab pos="2340610" algn="l"/>
              </a:tabLst>
            </a:pPr>
            <a:r>
              <a:rPr lang="en-US" sz="1200" b="1" dirty="0" smtClean="0">
                <a:latin typeface="Consolas" panose="020B0609020204030204" pitchFamily="49" charset="0"/>
                <a:ea typeface="Calibri" panose="020F0502020204030204" pitchFamily="34" charset="0"/>
                <a:cs typeface="Consolas" panose="020B0609020204030204" pitchFamily="49" charset="0"/>
              </a:rPr>
              <a:t>	"</a:t>
            </a:r>
            <a:r>
              <a:rPr lang="en-US" sz="1200" b="1" dirty="0">
                <a:latin typeface="Consolas" panose="020B0609020204030204" pitchFamily="49" charset="0"/>
                <a:ea typeface="Calibri" panose="020F0502020204030204" pitchFamily="34" charset="0"/>
                <a:cs typeface="Consolas" panose="020B0609020204030204" pitchFamily="49" charset="0"/>
              </a:rPr>
              <a:t>technology": "</a:t>
            </a:r>
            <a:r>
              <a:rPr lang="en-US" sz="1200" b="1" dirty="0" err="1">
                <a:latin typeface="Consolas" panose="020B0609020204030204" pitchFamily="49" charset="0"/>
                <a:ea typeface="Calibri" panose="020F0502020204030204" pitchFamily="34" charset="0"/>
                <a:cs typeface="Consolas" panose="020B0609020204030204" pitchFamily="49" charset="0"/>
              </a:rPr>
              <a:t>oml</a:t>
            </a:r>
            <a:r>
              <a:rPr lang="en-US" sz="1200" b="1" dirty="0">
                <a:latin typeface="Consolas" panose="020B0609020204030204" pitchFamily="49" charset="0"/>
                <a:ea typeface="Calibri" panose="020F0502020204030204" pitchFamily="34" charset="0"/>
                <a:cs typeface="Consolas" panose="020B0609020204030204" pitchFamily="49" charset="0"/>
              </a:rPr>
              <a:t>",</a:t>
            </a:r>
          </a:p>
          <a:p>
            <a:pPr marR="90170">
              <a:spcBef>
                <a:spcPts val="600"/>
              </a:spcBef>
              <a:tabLst>
                <a:tab pos="540385" algn="l"/>
                <a:tab pos="900430" algn="l"/>
                <a:tab pos="1260475" algn="l"/>
                <a:tab pos="1620520" algn="l"/>
                <a:tab pos="1980565" algn="l"/>
                <a:tab pos="2340610" algn="l"/>
              </a:tabLst>
            </a:pPr>
            <a:r>
              <a:rPr lang="en-US" sz="1200" b="1" dirty="0" smtClean="0">
                <a:latin typeface="Consolas" panose="020B0609020204030204" pitchFamily="49" charset="0"/>
                <a:ea typeface="Calibri" panose="020F0502020204030204" pitchFamily="34" charset="0"/>
                <a:cs typeface="Consolas" panose="020B0609020204030204" pitchFamily="49" charset="0"/>
              </a:rPr>
              <a:t>	"</a:t>
            </a:r>
            <a:r>
              <a:rPr lang="en-US" sz="1200" b="1" dirty="0">
                <a:latin typeface="Consolas" panose="020B0609020204030204" pitchFamily="49" charset="0"/>
                <a:ea typeface="Calibri" panose="020F0502020204030204" pitchFamily="34" charset="0"/>
                <a:cs typeface="Consolas" panose="020B0609020204030204" pitchFamily="49" charset="0"/>
              </a:rPr>
              <a:t>parameters": {</a:t>
            </a:r>
          </a:p>
          <a:p>
            <a:pPr marR="90170">
              <a:spcBef>
                <a:spcPts val="600"/>
              </a:spcBef>
              <a:tabLst>
                <a:tab pos="540385" algn="l"/>
                <a:tab pos="900430" algn="l"/>
                <a:tab pos="1260475" algn="l"/>
                <a:tab pos="1620520" algn="l"/>
                <a:tab pos="1980565" algn="l"/>
                <a:tab pos="2340610" algn="l"/>
              </a:tabLst>
            </a:pPr>
            <a:r>
              <a:rPr lang="en-US" sz="1200" b="1" dirty="0" smtClean="0">
                <a:latin typeface="Consolas" panose="020B0609020204030204" pitchFamily="49" charset="0"/>
                <a:ea typeface="Calibri" panose="020F0502020204030204" pitchFamily="34" charset="0"/>
                <a:cs typeface="Consolas" panose="020B0609020204030204" pitchFamily="49" charset="0"/>
              </a:rPr>
              <a:t>		"</a:t>
            </a:r>
            <a:r>
              <a:rPr lang="en-US" sz="1200" b="1" dirty="0">
                <a:latin typeface="Consolas" panose="020B0609020204030204" pitchFamily="49" charset="0"/>
                <a:ea typeface="Calibri" panose="020F0502020204030204" pitchFamily="34" charset="0"/>
                <a:cs typeface="Consolas" panose="020B0609020204030204" pitchFamily="49" charset="0"/>
              </a:rPr>
              <a:t>address": </a:t>
            </a:r>
            <a:r>
              <a:rPr lang="en-US" sz="1200" b="1" dirty="0" smtClean="0">
                <a:latin typeface="Consolas" panose="020B0609020204030204" pitchFamily="49" charset="0"/>
                <a:ea typeface="Calibri" panose="020F0502020204030204" pitchFamily="34" charset="0"/>
                <a:cs typeface="Consolas" panose="020B0609020204030204" pitchFamily="49" charset="0"/>
              </a:rPr>
              <a:t>"193.190.127.232",</a:t>
            </a:r>
            <a:endParaRPr lang="en-US" sz="1200" b="1" dirty="0">
              <a:latin typeface="Consolas" panose="020B0609020204030204" pitchFamily="49" charset="0"/>
              <a:ea typeface="Calibri" panose="020F0502020204030204" pitchFamily="34" charset="0"/>
              <a:cs typeface="Consolas" panose="020B0609020204030204" pitchFamily="49" charset="0"/>
            </a:endParaRPr>
          </a:p>
          <a:p>
            <a:pPr marR="90170" lvl="2">
              <a:spcBef>
                <a:spcPts val="600"/>
              </a:spcBef>
              <a:tabLst>
                <a:tab pos="540385" algn="l"/>
                <a:tab pos="900430" algn="l"/>
                <a:tab pos="1260475" algn="l"/>
                <a:tab pos="1620520" algn="l"/>
                <a:tab pos="1980565" algn="l"/>
                <a:tab pos="2340610" algn="l"/>
              </a:tabLst>
            </a:pPr>
            <a:r>
              <a:rPr lang="en-US" sz="1200" b="1" dirty="0">
                <a:latin typeface="Consolas" panose="020B0609020204030204" pitchFamily="49" charset="0"/>
                <a:ea typeface="Calibri" panose="020F0502020204030204" pitchFamily="34" charset="0"/>
                <a:cs typeface="Consolas" panose="020B0609020204030204" pitchFamily="49" charset="0"/>
              </a:rPr>
              <a:t>"port": "</a:t>
            </a:r>
            <a:r>
              <a:rPr lang="en-US" sz="1200" b="1" dirty="0" smtClean="0">
                <a:latin typeface="Consolas" panose="020B0609020204030204" pitchFamily="49" charset="0"/>
                <a:ea typeface="Calibri" panose="020F0502020204030204" pitchFamily="34" charset="0"/>
                <a:cs typeface="Consolas" panose="020B0609020204030204" pitchFamily="49" charset="0"/>
              </a:rPr>
              <a:t>3003",</a:t>
            </a:r>
          </a:p>
          <a:p>
            <a:pPr marR="90170" lvl="2">
              <a:spcBef>
                <a:spcPts val="600"/>
              </a:spcBef>
              <a:tabLst>
                <a:tab pos="540385" algn="l"/>
                <a:tab pos="900430" algn="l"/>
                <a:tab pos="1260475" algn="l"/>
                <a:tab pos="1620520" algn="l"/>
                <a:tab pos="1980565" algn="l"/>
                <a:tab pos="2340610" algn="l"/>
              </a:tabLst>
            </a:pPr>
            <a:r>
              <a:rPr lang="en-US" sz="1200" b="1" dirty="0">
                <a:latin typeface="Consolas" panose="020B0609020204030204" pitchFamily="49" charset="0"/>
                <a:ea typeface="Calibri" panose="020F0502020204030204" pitchFamily="34" charset="0"/>
                <a:cs typeface="Consolas" panose="020B0609020204030204" pitchFamily="49" charset="0"/>
              </a:rPr>
              <a:t>"</a:t>
            </a:r>
            <a:r>
              <a:rPr lang="en-US" sz="1200" b="1" dirty="0" smtClean="0">
                <a:latin typeface="Consolas" panose="020B0609020204030204" pitchFamily="49" charset="0"/>
                <a:ea typeface="Calibri" panose="020F0502020204030204" pitchFamily="34" charset="0"/>
                <a:cs typeface="Consolas" panose="020B0609020204030204" pitchFamily="49" charset="0"/>
              </a:rPr>
              <a:t>experiment": "</a:t>
            </a:r>
            <a:r>
              <a:rPr lang="en-US" sz="1200" b="1" dirty="0" err="1" smtClean="0">
                <a:latin typeface="Consolas" panose="020B0609020204030204" pitchFamily="49" charset="0"/>
                <a:ea typeface="Calibri" panose="020F0502020204030204" pitchFamily="34" charset="0"/>
                <a:cs typeface="Consolas" panose="020B0609020204030204" pitchFamily="49" charset="0"/>
              </a:rPr>
              <a:t>fgreExp</a:t>
            </a:r>
            <a:r>
              <a:rPr lang="en-US" sz="1200" b="1" dirty="0" smtClean="0">
                <a:latin typeface="Consolas" panose="020B0609020204030204" pitchFamily="49" charset="0"/>
                <a:ea typeface="Calibri" panose="020F0502020204030204" pitchFamily="34" charset="0"/>
                <a:cs typeface="Consolas" panose="020B0609020204030204" pitchFamily="49" charset="0"/>
              </a:rPr>
              <a:t>",</a:t>
            </a:r>
          </a:p>
          <a:p>
            <a:pPr marR="90170" lvl="2">
              <a:spcBef>
                <a:spcPts val="600"/>
              </a:spcBef>
              <a:tabLst>
                <a:tab pos="540385" algn="l"/>
                <a:tab pos="900430" algn="l"/>
                <a:tab pos="1260475" algn="l"/>
                <a:tab pos="1620520" algn="l"/>
                <a:tab pos="1980565" algn="l"/>
                <a:tab pos="2340610" algn="l"/>
              </a:tabLst>
            </a:pPr>
            <a:r>
              <a:rPr lang="en-US" sz="1200" b="1" dirty="0" smtClean="0">
                <a:latin typeface="Consolas" panose="020B0609020204030204" pitchFamily="49" charset="0"/>
                <a:ea typeface="Calibri" panose="020F0502020204030204" pitchFamily="34" charset="0"/>
                <a:cs typeface="Consolas" panose="020B0609020204030204" pitchFamily="49" charset="0"/>
              </a:rPr>
              <a:t>"application": "</a:t>
            </a:r>
            <a:r>
              <a:rPr lang="en-US" sz="1200" b="1" dirty="0" err="1" smtClean="0">
                <a:latin typeface="Consolas" panose="020B0609020204030204" pitchFamily="49" charset="0"/>
                <a:ea typeface="Calibri" panose="020F0502020204030204" pitchFamily="34" charset="0"/>
                <a:cs typeface="Consolas" panose="020B0609020204030204" pitchFamily="49" charset="0"/>
              </a:rPr>
              <a:t>fgreApp</a:t>
            </a:r>
            <a:r>
              <a:rPr lang="en-US" sz="1200" b="1" dirty="0" smtClean="0">
                <a:latin typeface="Consolas" panose="020B0609020204030204" pitchFamily="49" charset="0"/>
                <a:ea typeface="Calibri" panose="020F0502020204030204" pitchFamily="34" charset="0"/>
                <a:cs typeface="Consolas" panose="020B0609020204030204" pitchFamily="49" charset="0"/>
              </a:rPr>
              <a:t>"</a:t>
            </a:r>
            <a:endParaRPr lang="en-US" sz="1200" b="1" dirty="0">
              <a:latin typeface="Consolas" panose="020B0609020204030204" pitchFamily="49" charset="0"/>
              <a:ea typeface="Calibri" panose="020F0502020204030204" pitchFamily="34" charset="0"/>
              <a:cs typeface="Consolas" panose="020B0609020204030204" pitchFamily="49" charset="0"/>
            </a:endParaRPr>
          </a:p>
          <a:p>
            <a:pPr marR="90170">
              <a:spcBef>
                <a:spcPts val="600"/>
              </a:spcBef>
              <a:tabLst>
                <a:tab pos="540385" algn="l"/>
                <a:tab pos="900430" algn="l"/>
                <a:tab pos="1260475" algn="l"/>
                <a:tab pos="1620520" algn="l"/>
                <a:tab pos="1980565" algn="l"/>
                <a:tab pos="2340610" algn="l"/>
              </a:tabLst>
            </a:pPr>
            <a:r>
              <a:rPr lang="en-US" sz="1200" b="1" dirty="0" smtClean="0">
                <a:latin typeface="Consolas" panose="020B0609020204030204" pitchFamily="49" charset="0"/>
                <a:ea typeface="Calibri" panose="020F0502020204030204" pitchFamily="34" charset="0"/>
                <a:cs typeface="Consolas" panose="020B0609020204030204" pitchFamily="49" charset="0"/>
              </a:rPr>
              <a:t>	}</a:t>
            </a:r>
            <a:endParaRPr lang="en-US" sz="1200" b="1" dirty="0">
              <a:latin typeface="Consolas" panose="020B0609020204030204" pitchFamily="49" charset="0"/>
              <a:ea typeface="Calibri" panose="020F0502020204030204" pitchFamily="34" charset="0"/>
              <a:cs typeface="Consolas" panose="020B0609020204030204" pitchFamily="49" charset="0"/>
            </a:endParaRPr>
          </a:p>
          <a:p>
            <a:pPr marR="90170">
              <a:spcBef>
                <a:spcPts val="600"/>
              </a:spcBef>
              <a:tabLst>
                <a:tab pos="540385" algn="l"/>
                <a:tab pos="900430" algn="l"/>
                <a:tab pos="1260475" algn="l"/>
                <a:tab pos="1620520" algn="l"/>
                <a:tab pos="1980565" algn="l"/>
                <a:tab pos="2340610" algn="l"/>
              </a:tabLst>
            </a:pPr>
            <a:r>
              <a:rPr lang="en-US" sz="1200" b="1" dirty="0">
                <a:latin typeface="Consolas" panose="020B0609020204030204" pitchFamily="49" charset="0"/>
                <a:ea typeface="Calibri" panose="020F0502020204030204" pitchFamily="34" charset="0"/>
                <a:cs typeface="Consolas" panose="020B0609020204030204" pitchFamily="49" charset="0"/>
              </a:rPr>
              <a:t>}</a:t>
            </a:r>
          </a:p>
        </p:txBody>
      </p:sp>
    </p:spTree>
    <p:extLst>
      <p:ext uri="{BB962C8B-B14F-4D97-AF65-F5344CB8AC3E}">
        <p14:creationId xmlns:p14="http://schemas.microsoft.com/office/powerpoint/2010/main" val="9955838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755" y="5742677"/>
            <a:ext cx="847725" cy="847725"/>
          </a:xfrm>
          <a:prstGeom prst="rect">
            <a:avLst/>
          </a:prstGeom>
          <a:ln>
            <a:noFill/>
          </a:ln>
          <a:effectLst>
            <a:outerShdw blurRad="190500" algn="tl" rotWithShape="0">
              <a:srgbClr val="000000">
                <a:alpha val="70000"/>
              </a:srgbClr>
            </a:outerShdw>
          </a:effectLst>
        </p:spPr>
      </p:pic>
      <p:pic>
        <p:nvPicPr>
          <p:cNvPr id="2" name="Imagen 1"/>
          <p:cNvPicPr>
            <a:picLocks noChangeAspect="1"/>
          </p:cNvPicPr>
          <p:nvPr/>
        </p:nvPicPr>
        <p:blipFill>
          <a:blip r:embed="rId3"/>
          <a:stretch>
            <a:fillRect/>
          </a:stretch>
        </p:blipFill>
        <p:spPr>
          <a:xfrm>
            <a:off x="129412" y="356015"/>
            <a:ext cx="8885176" cy="499547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286691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1214438" y="2243138"/>
            <a:ext cx="6715125" cy="1896814"/>
          </a:xfrm>
          <a:prstGeom prst="rect">
            <a:avLst/>
          </a:prstGeom>
          <a:effectLst/>
        </p:spPr>
        <p:txBody>
          <a:bodyPr vert="horz" lIns="91440" tIns="45720" rIns="91440" bIns="45720" rtlCol="0" anchor="ct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rPr>
              <a:t>Now it’s your turn to start thinking and generate something new out of this raw sensor data!!</a:t>
            </a:r>
            <a:endParaRPr lang="en-US" sz="3600"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ndParaRPr>
          </a:p>
        </p:txBody>
      </p:sp>
    </p:spTree>
    <p:extLst>
      <p:ext uri="{BB962C8B-B14F-4D97-AF65-F5344CB8AC3E}">
        <p14:creationId xmlns:p14="http://schemas.microsoft.com/office/powerpoint/2010/main" val="1124508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4"/>
          <p:cNvSpPr txBox="1">
            <a:spLocks/>
          </p:cNvSpPr>
          <p:nvPr/>
        </p:nvSpPr>
        <p:spPr>
          <a:xfrm>
            <a:off x="702059" y="1221941"/>
            <a:ext cx="8010141" cy="4442259"/>
          </a:xfrm>
          <a:prstGeom prst="rect">
            <a:avLst/>
          </a:prstGeom>
        </p:spPr>
        <p:txBody>
          <a:bodyPr vert="horz" lIns="0" tIns="45720" rIns="91440" bIns="45720" rtlCol="0">
            <a:noAutofit/>
          </a:bodyPr>
          <a:lstStyle>
            <a:lvl1pPr marL="270000" indent="-270000" algn="l" defTabSz="457200" rtl="0" eaLnBrk="1" latinLnBrk="0" hangingPunct="1">
              <a:spcBef>
                <a:spcPts val="0"/>
              </a:spcBef>
              <a:buFont typeface="Wingdings" charset="2"/>
              <a:buChar char="§"/>
              <a:defRPr sz="2400" kern="1200">
                <a:solidFill>
                  <a:srgbClr val="4F81BD"/>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rgbClr val="4F81BD"/>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4F81BD"/>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4F81BD"/>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4F81B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Sensor observations as a service</a:t>
            </a:r>
          </a:p>
          <a:p>
            <a:pPr lvl="1">
              <a:spcBef>
                <a:spcPts val="600"/>
              </a:spcBef>
            </a:pPr>
            <a:r>
              <a:rPr lang="en-US" sz="2400" dirty="0"/>
              <a:t>Access to real time and historic sensor data</a:t>
            </a:r>
          </a:p>
          <a:p>
            <a:pPr lvl="2">
              <a:spcBef>
                <a:spcPts val="300"/>
              </a:spcBef>
              <a:buSzPct val="70000"/>
              <a:buFont typeface="Wingdings" panose="05000000000000000000" pitchFamily="2" charset="2"/>
              <a:buChar char="v"/>
            </a:pPr>
            <a:r>
              <a:rPr lang="en-US" dirty="0"/>
              <a:t>Interactive via the documentation center</a:t>
            </a:r>
          </a:p>
          <a:p>
            <a:pPr lvl="2">
              <a:spcBef>
                <a:spcPts val="300"/>
              </a:spcBef>
              <a:buSzPct val="70000"/>
              <a:buFont typeface="Wingdings" panose="05000000000000000000" pitchFamily="2" charset="2"/>
              <a:buChar char="v"/>
            </a:pPr>
            <a:r>
              <a:rPr lang="en-US" dirty="0"/>
              <a:t>Complex queries by using query definition language</a:t>
            </a:r>
          </a:p>
          <a:p>
            <a:pPr lvl="2">
              <a:spcBef>
                <a:spcPts val="300"/>
              </a:spcBef>
              <a:buSzPct val="70000"/>
              <a:buFont typeface="Wingdings" panose="05000000000000000000" pitchFamily="2" charset="2"/>
              <a:buChar char="v"/>
            </a:pPr>
            <a:r>
              <a:rPr lang="en-US" dirty="0"/>
              <a:t>Subscription based access</a:t>
            </a:r>
          </a:p>
          <a:p>
            <a:pPr>
              <a:spcBef>
                <a:spcPts val="1800"/>
              </a:spcBef>
            </a:pPr>
            <a:r>
              <a:rPr lang="en-US" sz="2800" dirty="0"/>
              <a:t>Infrastructure information as a service</a:t>
            </a:r>
          </a:p>
          <a:p>
            <a:pPr lvl="1">
              <a:spcBef>
                <a:spcPts val="600"/>
              </a:spcBef>
            </a:pPr>
            <a:r>
              <a:rPr lang="en-US" sz="2400" dirty="0"/>
              <a:t>Access to resource hardware </a:t>
            </a:r>
            <a:r>
              <a:rPr lang="en-US" sz="2400" dirty="0" smtClean="0"/>
              <a:t>description</a:t>
            </a:r>
          </a:p>
          <a:p>
            <a:pPr lvl="1">
              <a:spcBef>
                <a:spcPts val="600"/>
              </a:spcBef>
            </a:pPr>
            <a:r>
              <a:rPr lang="en-US" sz="2400" dirty="0" smtClean="0"/>
              <a:t>Access to phenomenon and </a:t>
            </a:r>
            <a:r>
              <a:rPr lang="en-US" sz="2400" dirty="0" err="1" smtClean="0"/>
              <a:t>UoM</a:t>
            </a:r>
            <a:r>
              <a:rPr lang="en-US" sz="2400" dirty="0" smtClean="0"/>
              <a:t> definitions</a:t>
            </a:r>
            <a:endParaRPr lang="en-US" sz="2400" dirty="0"/>
          </a:p>
          <a:p>
            <a:pPr marL="0" marR="0" lvl="0" indent="0" algn="ctr" defTabSz="457200" rtl="0" eaLnBrk="1" fontAlgn="auto" latinLnBrk="0" hangingPunct="1">
              <a:lnSpc>
                <a:spcPct val="100000"/>
              </a:lnSpc>
              <a:spcBef>
                <a:spcPct val="20000"/>
              </a:spcBef>
              <a:spcAft>
                <a:spcPts val="0"/>
              </a:spcAft>
              <a:buClrTx/>
              <a:buSzPct val="70000"/>
              <a:buFont typeface="Wingdings" charset="2"/>
              <a:buNone/>
              <a:tabLst/>
              <a:defRPr/>
            </a:pPr>
            <a:endParaRPr kumimoji="0" lang="es-ES" sz="2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4" name="1 Título"/>
          <p:cNvSpPr txBox="1">
            <a:spLocks/>
          </p:cNvSpPr>
          <p:nvPr/>
        </p:nvSpPr>
        <p:spPr>
          <a:xfrm>
            <a:off x="323528" y="30872"/>
            <a:ext cx="8568952" cy="828000"/>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4F81BD"/>
                </a:solidFill>
                <a:latin typeface="Calibri"/>
              </a:rPr>
              <a:t>SEL: What will it offer?</a:t>
            </a:r>
            <a:endParaRPr lang="en-US" b="1" dirty="0"/>
          </a:p>
        </p:txBody>
      </p:sp>
    </p:spTree>
    <p:extLst>
      <p:ext uri="{BB962C8B-B14F-4D97-AF65-F5344CB8AC3E}">
        <p14:creationId xmlns:p14="http://schemas.microsoft.com/office/powerpoint/2010/main" val="206036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4"/>
          <p:cNvSpPr txBox="1">
            <a:spLocks/>
          </p:cNvSpPr>
          <p:nvPr/>
        </p:nvSpPr>
        <p:spPr>
          <a:xfrm>
            <a:off x="702059" y="1221941"/>
            <a:ext cx="8010141" cy="4442259"/>
          </a:xfrm>
          <a:prstGeom prst="rect">
            <a:avLst/>
          </a:prstGeom>
        </p:spPr>
        <p:txBody>
          <a:bodyPr vert="horz" lIns="0" tIns="45720" rIns="91440" bIns="45720" rtlCol="0">
            <a:noAutofit/>
          </a:bodyPr>
          <a:lstStyle>
            <a:lvl1pPr marL="270000" indent="-270000" algn="l" defTabSz="457200" rtl="0" eaLnBrk="1" latinLnBrk="0" hangingPunct="1">
              <a:spcBef>
                <a:spcPts val="0"/>
              </a:spcBef>
              <a:buFont typeface="Wingdings" charset="2"/>
              <a:buChar char="§"/>
              <a:defRPr sz="2400" kern="1200">
                <a:solidFill>
                  <a:srgbClr val="4F81BD"/>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rgbClr val="4F81BD"/>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4F81BD"/>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4F81BD"/>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4F81B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US" sz="2800" dirty="0" smtClean="0"/>
              <a:t>User </a:t>
            </a:r>
            <a:r>
              <a:rPr lang="en-US" sz="2800" dirty="0"/>
              <a:t>credentials management</a:t>
            </a:r>
          </a:p>
          <a:p>
            <a:pPr lvl="1">
              <a:spcBef>
                <a:spcPts val="600"/>
              </a:spcBef>
            </a:pPr>
            <a:r>
              <a:rPr lang="en-US" sz="2400" dirty="0"/>
              <a:t>Different authentication schemas</a:t>
            </a:r>
          </a:p>
          <a:p>
            <a:pPr lvl="2">
              <a:spcBef>
                <a:spcPts val="300"/>
              </a:spcBef>
              <a:buSzPct val="70000"/>
              <a:buFont typeface="Wingdings" panose="05000000000000000000" pitchFamily="2" charset="2"/>
              <a:buChar char="v"/>
            </a:pPr>
            <a:r>
              <a:rPr lang="en-US" dirty="0"/>
              <a:t>Fed4FIRE valid user certificate</a:t>
            </a:r>
          </a:p>
          <a:p>
            <a:pPr lvl="2">
              <a:spcBef>
                <a:spcPts val="300"/>
              </a:spcBef>
              <a:buSzPct val="70000"/>
              <a:buFont typeface="Wingdings" panose="05000000000000000000" pitchFamily="2" charset="2"/>
              <a:buChar char="v"/>
            </a:pPr>
            <a:r>
              <a:rPr lang="en-US" dirty="0"/>
              <a:t>SmartSantander API </a:t>
            </a:r>
            <a:r>
              <a:rPr lang="en-US" dirty="0" smtClean="0"/>
              <a:t>keys</a:t>
            </a:r>
          </a:p>
          <a:p>
            <a:pPr lvl="2">
              <a:spcBef>
                <a:spcPts val="300"/>
              </a:spcBef>
              <a:buSzPct val="70000"/>
              <a:buFont typeface="Wingdings" panose="05000000000000000000" pitchFamily="2" charset="2"/>
              <a:buChar char="v"/>
            </a:pPr>
            <a:r>
              <a:rPr lang="en-US" dirty="0" smtClean="0"/>
              <a:t>Others</a:t>
            </a:r>
          </a:p>
          <a:p>
            <a:pPr lvl="1">
              <a:spcBef>
                <a:spcPts val="300"/>
              </a:spcBef>
              <a:buSzPct val="100000"/>
              <a:buFont typeface="Arial" panose="020B0604020202020204" pitchFamily="34" charset="0"/>
              <a:buChar char="•"/>
            </a:pPr>
            <a:r>
              <a:rPr lang="en-US" sz="2400" dirty="0" smtClean="0"/>
              <a:t>Authorization level management</a:t>
            </a:r>
            <a:endParaRPr lang="en-US" sz="2400" dirty="0"/>
          </a:p>
          <a:p>
            <a:pPr marL="0" marR="0" lvl="0" indent="0" algn="ctr" defTabSz="457200" rtl="0" eaLnBrk="1" fontAlgn="auto" latinLnBrk="0" hangingPunct="1">
              <a:lnSpc>
                <a:spcPct val="100000"/>
              </a:lnSpc>
              <a:spcBef>
                <a:spcPct val="20000"/>
              </a:spcBef>
              <a:spcAft>
                <a:spcPts val="0"/>
              </a:spcAft>
              <a:buClrTx/>
              <a:buSzPct val="70000"/>
              <a:buFont typeface="Wingdings" charset="2"/>
              <a:buNone/>
              <a:tabLst/>
              <a:defRPr/>
            </a:pPr>
            <a:endParaRPr kumimoji="0" lang="es-ES" sz="2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4" name="1 Título"/>
          <p:cNvSpPr txBox="1">
            <a:spLocks/>
          </p:cNvSpPr>
          <p:nvPr/>
        </p:nvSpPr>
        <p:spPr>
          <a:xfrm>
            <a:off x="323528" y="30872"/>
            <a:ext cx="8568952" cy="828000"/>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4F81BD"/>
                </a:solidFill>
                <a:latin typeface="Calibri"/>
              </a:rPr>
              <a:t>SEL: What will it offer?</a:t>
            </a:r>
            <a:endParaRPr lang="en-US" b="1" dirty="0"/>
          </a:p>
        </p:txBody>
      </p:sp>
    </p:spTree>
    <p:extLst>
      <p:ext uri="{BB962C8B-B14F-4D97-AF65-F5344CB8AC3E}">
        <p14:creationId xmlns:p14="http://schemas.microsoft.com/office/powerpoint/2010/main" val="2778263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4"/>
          <p:cNvSpPr txBox="1">
            <a:spLocks/>
          </p:cNvSpPr>
          <p:nvPr/>
        </p:nvSpPr>
        <p:spPr>
          <a:xfrm>
            <a:off x="702059" y="1221941"/>
            <a:ext cx="8010141" cy="4442259"/>
          </a:xfrm>
          <a:prstGeom prst="rect">
            <a:avLst/>
          </a:prstGeom>
        </p:spPr>
        <p:txBody>
          <a:bodyPr vert="horz" lIns="0" tIns="45720" rIns="91440" bIns="45720" rtlCol="0">
            <a:noAutofit/>
          </a:bodyPr>
          <a:lstStyle>
            <a:lvl1pPr marL="270000" indent="-270000" algn="l" defTabSz="457200" rtl="0" eaLnBrk="1" latinLnBrk="0" hangingPunct="1">
              <a:spcBef>
                <a:spcPts val="0"/>
              </a:spcBef>
              <a:buFont typeface="Wingdings" charset="2"/>
              <a:buChar char="§"/>
              <a:defRPr sz="2400" kern="1200">
                <a:solidFill>
                  <a:srgbClr val="4F81BD"/>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rgbClr val="4F81BD"/>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4F81BD"/>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4F81BD"/>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4F81B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3000" dirty="0"/>
              <a:t>Two different user roles:</a:t>
            </a:r>
          </a:p>
          <a:p>
            <a:pPr lvl="1"/>
            <a:r>
              <a:rPr lang="en-US" sz="2500" dirty="0"/>
              <a:t>Infrastructure provider</a:t>
            </a:r>
          </a:p>
          <a:p>
            <a:pPr lvl="2"/>
            <a:r>
              <a:rPr lang="en-US" dirty="0"/>
              <a:t>Use SmartSantander platform to publish its sensor data. </a:t>
            </a:r>
          </a:p>
          <a:p>
            <a:pPr lvl="3"/>
            <a:r>
              <a:rPr lang="en-US" dirty="0"/>
              <a:t>Use case: Urban Services in Santander city (i.e. waste management service).</a:t>
            </a:r>
          </a:p>
          <a:p>
            <a:pPr lvl="1"/>
            <a:r>
              <a:rPr lang="en-US" sz="2500" dirty="0"/>
              <a:t>Service data consumer</a:t>
            </a:r>
          </a:p>
          <a:p>
            <a:pPr lvl="2"/>
            <a:r>
              <a:rPr lang="en-US" dirty="0"/>
              <a:t>Consumes sensor information from SmartSantander and provides added value services on top of it</a:t>
            </a:r>
            <a:r>
              <a:rPr lang="en-US" dirty="0" smtClean="0"/>
              <a:t>.</a:t>
            </a:r>
            <a:endParaRPr lang="en-US" dirty="0"/>
          </a:p>
        </p:txBody>
      </p:sp>
      <p:sp>
        <p:nvSpPr>
          <p:cNvPr id="4" name="1 Título"/>
          <p:cNvSpPr txBox="1">
            <a:spLocks/>
          </p:cNvSpPr>
          <p:nvPr/>
        </p:nvSpPr>
        <p:spPr>
          <a:xfrm>
            <a:off x="323528" y="30872"/>
            <a:ext cx="8568952" cy="828000"/>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4F81BD"/>
                </a:solidFill>
                <a:latin typeface="Calibri"/>
              </a:rPr>
              <a:t>SEL: How can it be used?</a:t>
            </a:r>
            <a:endParaRPr lang="en-US" b="1" dirty="0"/>
          </a:p>
        </p:txBody>
      </p:sp>
    </p:spTree>
    <p:extLst>
      <p:ext uri="{BB962C8B-B14F-4D97-AF65-F5344CB8AC3E}">
        <p14:creationId xmlns:p14="http://schemas.microsoft.com/office/powerpoint/2010/main" val="3216615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4"/>
          <p:cNvSpPr txBox="1">
            <a:spLocks/>
          </p:cNvSpPr>
          <p:nvPr/>
        </p:nvSpPr>
        <p:spPr>
          <a:xfrm>
            <a:off x="702059" y="1221941"/>
            <a:ext cx="8010141" cy="4442259"/>
          </a:xfrm>
          <a:prstGeom prst="rect">
            <a:avLst/>
          </a:prstGeom>
        </p:spPr>
        <p:txBody>
          <a:bodyPr vert="horz" lIns="0" tIns="45720" rIns="91440" bIns="45720" rtlCol="0">
            <a:noAutofit/>
          </a:bodyPr>
          <a:lstStyle>
            <a:lvl1pPr marL="270000" indent="-270000" algn="l" defTabSz="457200" rtl="0" eaLnBrk="1" latinLnBrk="0" hangingPunct="1">
              <a:spcBef>
                <a:spcPts val="0"/>
              </a:spcBef>
              <a:buFont typeface="Wingdings" charset="2"/>
              <a:buChar char="§"/>
              <a:defRPr sz="2400" kern="1200">
                <a:solidFill>
                  <a:srgbClr val="4F81BD"/>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rgbClr val="4F81BD"/>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4F81BD"/>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4F81BD"/>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4F81B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000" dirty="0" smtClean="0"/>
              <a:t>A </a:t>
            </a:r>
            <a:r>
              <a:rPr lang="en-US" sz="3000" dirty="0"/>
              <a:t>combination of both is also a valid role:</a:t>
            </a:r>
          </a:p>
          <a:p>
            <a:pPr marL="1524000" lvl="2" indent="-377825" defTabSz="809625">
              <a:buFont typeface="+mj-lt"/>
              <a:buAutoNum type="arabicPeriod"/>
            </a:pPr>
            <a:r>
              <a:rPr lang="en-US" dirty="0"/>
              <a:t>Aggregate raw sensor data.</a:t>
            </a:r>
          </a:p>
          <a:p>
            <a:pPr marL="1524000" lvl="2" indent="-377825" defTabSz="809625">
              <a:buFont typeface="+mj-lt"/>
              <a:buAutoNum type="arabicPeriod"/>
            </a:pPr>
            <a:r>
              <a:rPr lang="en-US" dirty="0"/>
              <a:t>Generate virtual sensors based on it.</a:t>
            </a:r>
          </a:p>
          <a:p>
            <a:pPr marL="1524000" lvl="2" indent="-377825" defTabSz="809625">
              <a:buFont typeface="+mj-lt"/>
              <a:buAutoNum type="arabicPeriod"/>
            </a:pPr>
            <a:r>
              <a:rPr lang="en-US" dirty="0"/>
              <a:t>Register them in SmartSantander.</a:t>
            </a:r>
          </a:p>
          <a:p>
            <a:pPr marL="1524000" lvl="2" indent="-377825" defTabSz="809625">
              <a:buFont typeface="+mj-lt"/>
              <a:buAutoNum type="arabicPeriod"/>
            </a:pPr>
            <a:r>
              <a:rPr lang="en-US" dirty="0">
                <a:sym typeface="Wingdings" panose="05000000000000000000" pitchFamily="2" charset="2"/>
              </a:rPr>
              <a:t>I</a:t>
            </a:r>
            <a:r>
              <a:rPr lang="en-US" dirty="0"/>
              <a:t>nject </a:t>
            </a:r>
            <a:r>
              <a:rPr lang="en-US" dirty="0" smtClean="0"/>
              <a:t>these </a:t>
            </a:r>
            <a:r>
              <a:rPr lang="en-US" dirty="0"/>
              <a:t>virtual observations for others to use.</a:t>
            </a:r>
          </a:p>
          <a:p>
            <a:pPr marL="0" marR="0" lvl="0" indent="0" algn="ctr" defTabSz="457200" rtl="0" eaLnBrk="1" fontAlgn="auto" latinLnBrk="0" hangingPunct="1">
              <a:lnSpc>
                <a:spcPct val="100000"/>
              </a:lnSpc>
              <a:spcBef>
                <a:spcPct val="20000"/>
              </a:spcBef>
              <a:spcAft>
                <a:spcPts val="0"/>
              </a:spcAft>
              <a:buClrTx/>
              <a:buSzPct val="70000"/>
              <a:buFont typeface="Wingdings" charset="2"/>
              <a:buNone/>
              <a:tabLst/>
              <a:defRPr/>
            </a:pPr>
            <a:endParaRPr kumimoji="0" lang="es-ES" sz="2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4" name="1 Título"/>
          <p:cNvSpPr txBox="1">
            <a:spLocks/>
          </p:cNvSpPr>
          <p:nvPr/>
        </p:nvSpPr>
        <p:spPr>
          <a:xfrm>
            <a:off x="323528" y="30872"/>
            <a:ext cx="8568952" cy="828000"/>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4F81BD"/>
                </a:solidFill>
                <a:latin typeface="Calibri"/>
              </a:rPr>
              <a:t>SEL: How can it be used?</a:t>
            </a:r>
            <a:endParaRPr lang="en-US" b="1" dirty="0"/>
          </a:p>
        </p:txBody>
      </p:sp>
    </p:spTree>
    <p:extLst>
      <p:ext uri="{BB962C8B-B14F-4D97-AF65-F5344CB8AC3E}">
        <p14:creationId xmlns:p14="http://schemas.microsoft.com/office/powerpoint/2010/main" val="2102826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4"/>
          <p:cNvSpPr txBox="1">
            <a:spLocks/>
          </p:cNvSpPr>
          <p:nvPr/>
        </p:nvSpPr>
        <p:spPr>
          <a:xfrm>
            <a:off x="702059" y="1221941"/>
            <a:ext cx="8010141" cy="4442259"/>
          </a:xfrm>
          <a:prstGeom prst="rect">
            <a:avLst/>
          </a:prstGeom>
        </p:spPr>
        <p:txBody>
          <a:bodyPr vert="horz" lIns="0" tIns="45720" rIns="91440" bIns="45720" rtlCol="0">
            <a:noAutofit/>
          </a:bodyPr>
          <a:lstStyle>
            <a:lvl1pPr marL="270000" indent="-270000" algn="l" defTabSz="457200" rtl="0" eaLnBrk="1" latinLnBrk="0" hangingPunct="1">
              <a:spcBef>
                <a:spcPts val="0"/>
              </a:spcBef>
              <a:buFont typeface="Wingdings" charset="2"/>
              <a:buChar char="§"/>
              <a:defRPr sz="2400" kern="1200">
                <a:solidFill>
                  <a:srgbClr val="4F81BD"/>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rgbClr val="4F81BD"/>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4F81BD"/>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4F81BD"/>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4F81B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3000" dirty="0"/>
              <a:t>Two different user roles:</a:t>
            </a:r>
          </a:p>
          <a:p>
            <a:pPr lvl="1"/>
            <a:r>
              <a:rPr lang="en-US" sz="2500" dirty="0"/>
              <a:t>Infrastructure provider</a:t>
            </a:r>
          </a:p>
          <a:p>
            <a:pPr lvl="2"/>
            <a:r>
              <a:rPr lang="en-US" dirty="0"/>
              <a:t>Use SmartSantander platform to publish its sensor data. </a:t>
            </a:r>
          </a:p>
          <a:p>
            <a:pPr lvl="3"/>
            <a:r>
              <a:rPr lang="en-US" dirty="0"/>
              <a:t>Use case: Urban Services in Santander city (i.e. waste management service).</a:t>
            </a:r>
          </a:p>
          <a:p>
            <a:pPr lvl="1"/>
            <a:r>
              <a:rPr lang="en-US" sz="2500" dirty="0">
                <a:solidFill>
                  <a:srgbClr val="BBCF00"/>
                </a:solidFill>
              </a:rPr>
              <a:t>Service data consumer</a:t>
            </a:r>
          </a:p>
          <a:p>
            <a:pPr lvl="2"/>
            <a:r>
              <a:rPr lang="en-US" dirty="0"/>
              <a:t>Consumes sensor information from SmartSantander and provides added value services on top of it</a:t>
            </a:r>
            <a:r>
              <a:rPr lang="en-US" dirty="0" smtClean="0"/>
              <a:t>.</a:t>
            </a:r>
            <a:endParaRPr lang="en-US" dirty="0"/>
          </a:p>
        </p:txBody>
      </p:sp>
      <p:sp>
        <p:nvSpPr>
          <p:cNvPr id="4" name="1 Título"/>
          <p:cNvSpPr txBox="1">
            <a:spLocks/>
          </p:cNvSpPr>
          <p:nvPr/>
        </p:nvSpPr>
        <p:spPr>
          <a:xfrm>
            <a:off x="323528" y="30872"/>
            <a:ext cx="8568952" cy="828000"/>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4F81BD"/>
                </a:solidFill>
                <a:latin typeface="Calibri"/>
              </a:rPr>
              <a:t>SEL: How can it be used?</a:t>
            </a:r>
            <a:endParaRPr lang="en-US" b="1" dirty="0"/>
          </a:p>
        </p:txBody>
      </p:sp>
    </p:spTree>
    <p:extLst>
      <p:ext uri="{BB962C8B-B14F-4D97-AF65-F5344CB8AC3E}">
        <p14:creationId xmlns:p14="http://schemas.microsoft.com/office/powerpoint/2010/main" val="2729371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SmartSantander adaptation to OMF-OML-SF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1265</TotalTime>
  <Words>933</Words>
  <Application>Microsoft Office PowerPoint</Application>
  <PresentationFormat>Presentación en pantalla (4:3)</PresentationFormat>
  <Paragraphs>265</Paragraphs>
  <Slides>43</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43</vt:i4>
      </vt:variant>
    </vt:vector>
  </HeadingPairs>
  <TitlesOfParts>
    <vt:vector size="51" baseType="lpstr">
      <vt:lpstr>ＭＳ Ｐゴシック</vt:lpstr>
      <vt:lpstr>Arial</vt:lpstr>
      <vt:lpstr>Calibri</vt:lpstr>
      <vt:lpstr>Consolas</vt:lpstr>
      <vt:lpstr>Stencil</vt:lpstr>
      <vt:lpstr>Verdana</vt:lpstr>
      <vt:lpstr>Wingdings</vt:lpstr>
      <vt:lpstr>SmartSantander adaptation to OMF-OML-SFA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SmartSantander SEL experimentation  Asynchronous access hands-on tutorial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de Cantabria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Smartsantander V2</dc:title>
  <dc:creator>Sotres Garcia, Pablo</dc:creator>
  <cp:lastModifiedBy>Sotres Garcia, Pablo</cp:lastModifiedBy>
  <cp:revision>79</cp:revision>
  <dcterms:created xsi:type="dcterms:W3CDTF">2015-07-05T09:40:59Z</dcterms:created>
  <dcterms:modified xsi:type="dcterms:W3CDTF">2015-07-08T01:05:15Z</dcterms:modified>
</cp:coreProperties>
</file>